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60" r:id="rId3"/>
    <p:sldId id="264" r:id="rId4"/>
    <p:sldId id="267" r:id="rId5"/>
    <p:sldId id="266" r:id="rId6"/>
    <p:sldId id="259" r:id="rId7"/>
    <p:sldId id="263" r:id="rId8"/>
    <p:sldId id="265" r:id="rId9"/>
    <p:sldId id="268" r:id="rId10"/>
    <p:sldId id="269" r:id="rId11"/>
    <p:sldId id="272" r:id="rId12"/>
    <p:sldId id="273" r:id="rId13"/>
    <p:sldId id="270" r:id="rId14"/>
    <p:sldId id="261"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FB0"/>
    <a:srgbClr val="005EA4"/>
    <a:srgbClr val="004D86"/>
    <a:srgbClr val="004070"/>
    <a:srgbClr val="3A1164"/>
    <a:srgbClr val="3A5B64"/>
    <a:srgbClr val="355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C831C2-1FCB-B149-6776-D652F46B526D}" v="2433" dt="2020-03-04T08:46:11.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1" d="100"/>
          <a:sy n="101" d="100"/>
        </p:scale>
        <p:origin x="222"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29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2C831C2-1FCB-B149-6776-D652F46B526D}"/>
    <pc:docChg chg="addSld delSld modSld">
      <pc:chgData name="" userId="" providerId="" clId="Web-{B2C831C2-1FCB-B149-6776-D652F46B526D}" dt="2020-03-04T08:46:11.884" v="3037" actId="20577"/>
      <pc:docMkLst>
        <pc:docMk/>
      </pc:docMkLst>
      <pc:sldChg chg="modSp">
        <pc:chgData name="" userId="" providerId="" clId="Web-{B2C831C2-1FCB-B149-6776-D652F46B526D}" dt="2020-03-04T07:59:12.333" v="1243" actId="20577"/>
        <pc:sldMkLst>
          <pc:docMk/>
          <pc:sldMk cId="4270857236" sldId="256"/>
        </pc:sldMkLst>
        <pc:spChg chg="mod">
          <ac:chgData name="" userId="" providerId="" clId="Web-{B2C831C2-1FCB-B149-6776-D652F46B526D}" dt="2020-03-04T07:59:12.333" v="1243" actId="20577"/>
          <ac:spMkLst>
            <pc:docMk/>
            <pc:sldMk cId="4270857236" sldId="256"/>
            <ac:spMk id="10" creationId="{00000000-0000-0000-0000-000000000000}"/>
          </ac:spMkLst>
        </pc:spChg>
      </pc:sldChg>
      <pc:sldChg chg="modSp">
        <pc:chgData name="" userId="" providerId="" clId="Web-{B2C831C2-1FCB-B149-6776-D652F46B526D}" dt="2020-03-04T07:36:21.786" v="713" actId="20577"/>
        <pc:sldMkLst>
          <pc:docMk/>
          <pc:sldMk cId="2700152830" sldId="260"/>
        </pc:sldMkLst>
        <pc:spChg chg="mod">
          <ac:chgData name="" userId="" providerId="" clId="Web-{B2C831C2-1FCB-B149-6776-D652F46B526D}" dt="2020-03-04T07:36:21.786" v="713" actId="20577"/>
          <ac:spMkLst>
            <pc:docMk/>
            <pc:sldMk cId="2700152830" sldId="260"/>
            <ac:spMk id="3" creationId="{00000000-0000-0000-0000-000000000000}"/>
          </ac:spMkLst>
        </pc:spChg>
      </pc:sldChg>
      <pc:sldChg chg="modSp">
        <pc:chgData name="" userId="" providerId="" clId="Web-{B2C831C2-1FCB-B149-6776-D652F46B526D}" dt="2020-03-04T08:00:08.740" v="1264" actId="20577"/>
        <pc:sldMkLst>
          <pc:docMk/>
          <pc:sldMk cId="1786429003" sldId="263"/>
        </pc:sldMkLst>
        <pc:spChg chg="mod">
          <ac:chgData name="" userId="" providerId="" clId="Web-{B2C831C2-1FCB-B149-6776-D652F46B526D}" dt="2020-03-04T08:00:08.740" v="1264" actId="20577"/>
          <ac:spMkLst>
            <pc:docMk/>
            <pc:sldMk cId="1786429003" sldId="263"/>
            <ac:spMk id="2" creationId="{00000000-0000-0000-0000-000000000000}"/>
          </ac:spMkLst>
        </pc:spChg>
      </pc:sldChg>
      <pc:sldChg chg="modSp modNotes">
        <pc:chgData name="" userId="" providerId="" clId="Web-{B2C831C2-1FCB-B149-6776-D652F46B526D}" dt="2020-03-04T08:38:19.609" v="2837" actId="14100"/>
        <pc:sldMkLst>
          <pc:docMk/>
          <pc:sldMk cId="3165504347" sldId="265"/>
        </pc:sldMkLst>
        <pc:picChg chg="mod">
          <ac:chgData name="" userId="" providerId="" clId="Web-{B2C831C2-1FCB-B149-6776-D652F46B526D}" dt="2020-03-04T08:38:19.609" v="2837" actId="14100"/>
          <ac:picMkLst>
            <pc:docMk/>
            <pc:sldMk cId="3165504347" sldId="265"/>
            <ac:picMk id="5" creationId="{00000000-0000-0000-0000-000000000000}"/>
          </ac:picMkLst>
        </pc:picChg>
      </pc:sldChg>
      <pc:sldChg chg="modNotes">
        <pc:chgData name="" userId="" providerId="" clId="Web-{B2C831C2-1FCB-B149-6776-D652F46B526D}" dt="2020-03-04T06:02:20.886" v="193"/>
        <pc:sldMkLst>
          <pc:docMk/>
          <pc:sldMk cId="1812432798" sldId="266"/>
        </pc:sldMkLst>
      </pc:sldChg>
      <pc:sldChg chg="addSp delSp modSp modNotes">
        <pc:chgData name="" userId="" providerId="" clId="Web-{B2C831C2-1FCB-B149-6776-D652F46B526D}" dt="2020-03-04T08:10:21.166" v="1707"/>
        <pc:sldMkLst>
          <pc:docMk/>
          <pc:sldMk cId="326719050" sldId="268"/>
        </pc:sldMkLst>
        <pc:spChg chg="del mod">
          <ac:chgData name="" userId="" providerId="" clId="Web-{B2C831C2-1FCB-B149-6776-D652F46B526D}" dt="2020-03-04T07:16:42.159" v="361"/>
          <ac:spMkLst>
            <pc:docMk/>
            <pc:sldMk cId="326719050" sldId="268"/>
            <ac:spMk id="2" creationId="{00000000-0000-0000-0000-000000000000}"/>
          </ac:spMkLst>
        </pc:spChg>
        <pc:spChg chg="del">
          <ac:chgData name="" userId="" providerId="" clId="Web-{B2C831C2-1FCB-B149-6776-D652F46B526D}" dt="2020-03-04T07:12:11.058" v="342"/>
          <ac:spMkLst>
            <pc:docMk/>
            <pc:sldMk cId="326719050" sldId="268"/>
            <ac:spMk id="3" creationId="{00000000-0000-0000-0000-000000000000}"/>
          </ac:spMkLst>
        </pc:spChg>
        <pc:spChg chg="add mod">
          <ac:chgData name="" userId="" providerId="" clId="Web-{B2C831C2-1FCB-B149-6776-D652F46B526D}" dt="2020-03-04T07:19:29.020" v="506"/>
          <ac:spMkLst>
            <pc:docMk/>
            <pc:sldMk cId="326719050" sldId="268"/>
            <ac:spMk id="8" creationId="{9AF02744-ABCB-46D7-AEF4-CB0745D746AF}"/>
          </ac:spMkLst>
        </pc:spChg>
        <pc:spChg chg="add mod ord">
          <ac:chgData name="" userId="" providerId="" clId="Web-{B2C831C2-1FCB-B149-6776-D652F46B526D}" dt="2020-03-04T07:19:10.426" v="505"/>
          <ac:spMkLst>
            <pc:docMk/>
            <pc:sldMk cId="326719050" sldId="268"/>
            <ac:spMk id="9" creationId="{229FD4DF-C4BB-4C1D-BE67-67CB31F3013D}"/>
          </ac:spMkLst>
        </pc:spChg>
        <pc:picChg chg="add mod ord">
          <ac:chgData name="" userId="" providerId="" clId="Web-{B2C831C2-1FCB-B149-6776-D652F46B526D}" dt="2020-03-04T07:19:42.245" v="507"/>
          <ac:picMkLst>
            <pc:docMk/>
            <pc:sldMk cId="326719050" sldId="268"/>
            <ac:picMk id="5" creationId="{E1000885-2F8C-4D51-BA2E-00E35A545A55}"/>
          </ac:picMkLst>
        </pc:picChg>
      </pc:sldChg>
      <pc:sldChg chg="addSp delSp modSp new del mod setBg">
        <pc:chgData name="" userId="" providerId="" clId="Web-{B2C831C2-1FCB-B149-6776-D652F46B526D}" dt="2020-03-04T07:13:57.867" v="355"/>
        <pc:sldMkLst>
          <pc:docMk/>
          <pc:sldMk cId="1395801828" sldId="269"/>
        </pc:sldMkLst>
        <pc:spChg chg="del">
          <ac:chgData name="" userId="" providerId="" clId="Web-{B2C831C2-1FCB-B149-6776-D652F46B526D}" dt="2020-03-04T07:12:48.338" v="349"/>
          <ac:spMkLst>
            <pc:docMk/>
            <pc:sldMk cId="1395801828" sldId="269"/>
            <ac:spMk id="2" creationId="{1375C68A-7EFA-4223-9BB8-C0DB198A8D7D}"/>
          </ac:spMkLst>
        </pc:spChg>
        <pc:spChg chg="del mod">
          <ac:chgData name="" userId="" providerId="" clId="Web-{B2C831C2-1FCB-B149-6776-D652F46B526D}" dt="2020-03-04T07:13:52.994" v="354"/>
          <ac:spMkLst>
            <pc:docMk/>
            <pc:sldMk cId="1395801828" sldId="269"/>
            <ac:spMk id="3" creationId="{8AF67B82-E761-4313-9219-D22329698AD5}"/>
          </ac:spMkLst>
        </pc:spChg>
        <pc:spChg chg="mod">
          <ac:chgData name="" userId="" providerId="" clId="Web-{B2C831C2-1FCB-B149-6776-D652F46B526D}" dt="2020-03-04T07:13:37.466" v="350"/>
          <ac:spMkLst>
            <pc:docMk/>
            <pc:sldMk cId="1395801828" sldId="269"/>
            <ac:spMk id="4" creationId="{A00CA9C2-02CD-4D40-91F9-8B96CD3EE27E}"/>
          </ac:spMkLst>
        </pc:spChg>
        <pc:spChg chg="add">
          <ac:chgData name="" userId="" providerId="" clId="Web-{B2C831C2-1FCB-B149-6776-D652F46B526D}" dt="2020-03-04T07:13:37.466" v="350"/>
          <ac:spMkLst>
            <pc:docMk/>
            <pc:sldMk cId="1395801828" sldId="269"/>
            <ac:spMk id="9" creationId="{9FD25668-770E-45AB-9B76-FC0FC0C7B889}"/>
          </ac:spMkLst>
        </pc:spChg>
        <pc:spChg chg="add">
          <ac:chgData name="" userId="" providerId="" clId="Web-{B2C831C2-1FCB-B149-6776-D652F46B526D}" dt="2020-03-04T07:13:37.466" v="350"/>
          <ac:spMkLst>
            <pc:docMk/>
            <pc:sldMk cId="1395801828" sldId="269"/>
            <ac:spMk id="11" creationId="{0A59714C-0F3A-4426-9EE3-BB620F9617ED}"/>
          </ac:spMkLst>
        </pc:spChg>
        <pc:spChg chg="add">
          <ac:chgData name="" userId="" providerId="" clId="Web-{B2C831C2-1FCB-B149-6776-D652F46B526D}" dt="2020-03-04T07:13:37.466" v="350"/>
          <ac:spMkLst>
            <pc:docMk/>
            <pc:sldMk cId="1395801828" sldId="269"/>
            <ac:spMk id="13" creationId="{0F3E6EAC-8884-4D15-A146-7C1514166BC9}"/>
          </ac:spMkLst>
        </pc:spChg>
        <pc:cxnChg chg="add">
          <ac:chgData name="" userId="" providerId="" clId="Web-{B2C831C2-1FCB-B149-6776-D652F46B526D}" dt="2020-03-04T07:13:37.466" v="350"/>
          <ac:cxnSpMkLst>
            <pc:docMk/>
            <pc:sldMk cId="1395801828" sldId="269"/>
            <ac:cxnSpMk id="15" creationId="{7D125888-2338-43CB-A5D9-A506829D1F3D}"/>
          </ac:cxnSpMkLst>
        </pc:cxnChg>
        <pc:cxnChg chg="add">
          <ac:chgData name="" userId="" providerId="" clId="Web-{B2C831C2-1FCB-B149-6776-D652F46B526D}" dt="2020-03-04T07:13:37.466" v="350"/>
          <ac:cxnSpMkLst>
            <pc:docMk/>
            <pc:sldMk cId="1395801828" sldId="269"/>
            <ac:cxnSpMk id="17" creationId="{DB0E7D3E-7034-4A26-A1D5-986E43CE5F67}"/>
          </ac:cxnSpMkLst>
        </pc:cxnChg>
      </pc:sldChg>
      <pc:sldChg chg="addSp delSp modSp new mod setBg modNotes">
        <pc:chgData name="" userId="" providerId="" clId="Web-{B2C831C2-1FCB-B149-6776-D652F46B526D}" dt="2020-03-04T08:42:08.670" v="2918" actId="20577"/>
        <pc:sldMkLst>
          <pc:docMk/>
          <pc:sldMk cId="4070818684" sldId="269"/>
        </pc:sldMkLst>
        <pc:spChg chg="add del mod ord">
          <ac:chgData name="" userId="" providerId="" clId="Web-{B2C831C2-1FCB-B149-6776-D652F46B526D}" dt="2020-03-04T07:38:43.327" v="730"/>
          <ac:spMkLst>
            <pc:docMk/>
            <pc:sldMk cId="4070818684" sldId="269"/>
            <ac:spMk id="2" creationId="{E1BF3349-94F3-4403-903F-C3409F6F6A14}"/>
          </ac:spMkLst>
        </pc:spChg>
        <pc:spChg chg="del">
          <ac:chgData name="" userId="" providerId="" clId="Web-{B2C831C2-1FCB-B149-6776-D652F46B526D}" dt="2020-03-04T07:37:52.802" v="716"/>
          <ac:spMkLst>
            <pc:docMk/>
            <pc:sldMk cId="4070818684" sldId="269"/>
            <ac:spMk id="3" creationId="{49331B9B-4B67-4AA9-95EE-A100C1201D11}"/>
          </ac:spMkLst>
        </pc:spChg>
        <pc:spChg chg="mod">
          <ac:chgData name="" userId="" providerId="" clId="Web-{B2C831C2-1FCB-B149-6776-D652F46B526D}" dt="2020-03-04T07:37:58.896" v="717"/>
          <ac:spMkLst>
            <pc:docMk/>
            <pc:sldMk cId="4070818684" sldId="269"/>
            <ac:spMk id="4" creationId="{1E167851-C9CB-43E9-AC0B-B1717F158D7C}"/>
          </ac:spMkLst>
        </pc:spChg>
        <pc:spChg chg="add del mod">
          <ac:chgData name="" userId="" providerId="" clId="Web-{B2C831C2-1FCB-B149-6776-D652F46B526D}" dt="2020-03-04T07:38:12.514" v="719"/>
          <ac:spMkLst>
            <pc:docMk/>
            <pc:sldMk cId="4070818684" sldId="269"/>
            <ac:spMk id="8" creationId="{964F6ED7-E76B-4486-8BFE-849559B6A36D}"/>
          </ac:spMkLst>
        </pc:spChg>
        <pc:spChg chg="add">
          <ac:chgData name="" userId="" providerId="" clId="Web-{B2C831C2-1FCB-B149-6776-D652F46B526D}" dt="2020-03-04T07:37:58.896" v="717"/>
          <ac:spMkLst>
            <pc:docMk/>
            <pc:sldMk cId="4070818684" sldId="269"/>
            <ac:spMk id="10" creationId="{37C89E4B-3C9F-44B9-8B86-D9E3D112D8EC}"/>
          </ac:spMkLst>
        </pc:spChg>
        <pc:spChg chg="add del mod">
          <ac:chgData name="" userId="" providerId="" clId="Web-{B2C831C2-1FCB-B149-6776-D652F46B526D}" dt="2020-03-04T07:38:20.061" v="721"/>
          <ac:spMkLst>
            <pc:docMk/>
            <pc:sldMk cId="4070818684" sldId="269"/>
            <ac:spMk id="11" creationId="{31B24413-6331-48DA-B2BA-22BBB6F9CF96}"/>
          </ac:spMkLst>
        </pc:spChg>
        <pc:spChg chg="add del mod">
          <ac:chgData name="" userId="" providerId="" clId="Web-{B2C831C2-1FCB-B149-6776-D652F46B526D}" dt="2020-03-04T07:38:40.624" v="729"/>
          <ac:spMkLst>
            <pc:docMk/>
            <pc:sldMk cId="4070818684" sldId="269"/>
            <ac:spMk id="15" creationId="{0F132F6F-293D-4734-9E23-93EC1CBC8007}"/>
          </ac:spMkLst>
        </pc:spChg>
        <pc:spChg chg="add mod">
          <ac:chgData name="" userId="" providerId="" clId="Web-{B2C831C2-1FCB-B149-6776-D652F46B526D}" dt="2020-03-04T07:38:43.327" v="730"/>
          <ac:spMkLst>
            <pc:docMk/>
            <pc:sldMk cId="4070818684" sldId="269"/>
            <ac:spMk id="17" creationId="{13789FA4-72CF-47AA-AFFF-8F1F2853921F}"/>
          </ac:spMkLst>
        </pc:spChg>
        <pc:spChg chg="add mod">
          <ac:chgData name="" userId="" providerId="" clId="Web-{B2C831C2-1FCB-B149-6776-D652F46B526D}" dt="2020-03-04T08:42:08.670" v="2918" actId="20577"/>
          <ac:spMkLst>
            <pc:docMk/>
            <pc:sldMk cId="4070818684" sldId="269"/>
            <ac:spMk id="20" creationId="{80C91AD4-0065-421F-8F3E-07303DFEE958}"/>
          </ac:spMkLst>
        </pc:spChg>
        <pc:picChg chg="add del mod ord">
          <ac:chgData name="" userId="" providerId="" clId="Web-{B2C831C2-1FCB-B149-6776-D652F46B526D}" dt="2020-03-04T07:38:34.623" v="728"/>
          <ac:picMkLst>
            <pc:docMk/>
            <pc:sldMk cId="4070818684" sldId="269"/>
            <ac:picMk id="5" creationId="{4E0987BC-02B6-419E-898B-40D3BA46EAA9}"/>
          </ac:picMkLst>
        </pc:picChg>
        <pc:picChg chg="add mod">
          <ac:chgData name="" userId="" providerId="" clId="Web-{B2C831C2-1FCB-B149-6776-D652F46B526D}" dt="2020-03-04T07:39:27.410" v="737" actId="1076"/>
          <ac:picMkLst>
            <pc:docMk/>
            <pc:sldMk cId="4070818684" sldId="269"/>
            <ac:picMk id="18" creationId="{5F537912-83C7-4C33-9606-CCAB8745ECF2}"/>
          </ac:picMkLst>
        </pc:picChg>
        <pc:cxnChg chg="add">
          <ac:chgData name="" userId="" providerId="" clId="Web-{B2C831C2-1FCB-B149-6776-D652F46B526D}" dt="2020-03-04T07:37:58.896" v="717"/>
          <ac:cxnSpMkLst>
            <pc:docMk/>
            <pc:sldMk cId="4070818684" sldId="269"/>
            <ac:cxnSpMk id="12" creationId="{AA2EAA10-076F-46BD-8F0F-B9A2FB77A85C}"/>
          </ac:cxnSpMkLst>
        </pc:cxnChg>
        <pc:cxnChg chg="add">
          <ac:chgData name="" userId="" providerId="" clId="Web-{B2C831C2-1FCB-B149-6776-D652F46B526D}" dt="2020-03-04T07:37:58.896" v="717"/>
          <ac:cxnSpMkLst>
            <pc:docMk/>
            <pc:sldMk cId="4070818684" sldId="269"/>
            <ac:cxnSpMk id="14" creationId="{D891E407-403B-4764-86C9-33A56D3BCAA3}"/>
          </ac:cxnSpMkLst>
        </pc:cxnChg>
      </pc:sldChg>
      <pc:sldChg chg="modSp add replId modNotes">
        <pc:chgData name="" userId="" providerId="" clId="Web-{B2C831C2-1FCB-B149-6776-D652F46B526D}" dt="2020-03-04T08:36:43.165" v="2797" actId="20577"/>
        <pc:sldMkLst>
          <pc:docMk/>
          <pc:sldMk cId="3347051136" sldId="270"/>
        </pc:sldMkLst>
        <pc:spChg chg="mod">
          <ac:chgData name="" userId="" providerId="" clId="Web-{B2C831C2-1FCB-B149-6776-D652F46B526D}" dt="2020-03-04T07:31:13.306" v="562" actId="20577"/>
          <ac:spMkLst>
            <pc:docMk/>
            <pc:sldMk cId="3347051136" sldId="270"/>
            <ac:spMk id="2" creationId="{E1BF3349-94F3-4403-903F-C3409F6F6A14}"/>
          </ac:spMkLst>
        </pc:spChg>
        <pc:spChg chg="mod">
          <ac:chgData name="" userId="" providerId="" clId="Web-{B2C831C2-1FCB-B149-6776-D652F46B526D}" dt="2020-03-04T08:36:43.165" v="2797" actId="20577"/>
          <ac:spMkLst>
            <pc:docMk/>
            <pc:sldMk cId="3347051136" sldId="270"/>
            <ac:spMk id="3" creationId="{49331B9B-4B67-4AA9-95EE-A100C1201D11}"/>
          </ac:spMkLst>
        </pc:spChg>
      </pc:sldChg>
      <pc:sldChg chg="delSp modSp add del replId">
        <pc:chgData name="" userId="" providerId="" clId="Web-{B2C831C2-1FCB-B149-6776-D652F46B526D}" dt="2020-03-04T08:05:41.680" v="1404"/>
        <pc:sldMkLst>
          <pc:docMk/>
          <pc:sldMk cId="3409671449" sldId="271"/>
        </pc:sldMkLst>
        <pc:spChg chg="mod">
          <ac:chgData name="" userId="" providerId="" clId="Web-{B2C831C2-1FCB-B149-6776-D652F46B526D}" dt="2020-03-04T07:41:56.259" v="744" actId="20577"/>
          <ac:spMkLst>
            <pc:docMk/>
            <pc:sldMk cId="3409671449" sldId="271"/>
            <ac:spMk id="17" creationId="{13789FA4-72CF-47AA-AFFF-8F1F2853921F}"/>
          </ac:spMkLst>
        </pc:spChg>
        <pc:picChg chg="del">
          <ac:chgData name="" userId="" providerId="" clId="Web-{B2C831C2-1FCB-B149-6776-D652F46B526D}" dt="2020-03-04T07:41:49.275" v="739"/>
          <ac:picMkLst>
            <pc:docMk/>
            <pc:sldMk cId="3409671449" sldId="271"/>
            <ac:picMk id="18" creationId="{5F537912-83C7-4C33-9606-CCAB8745ECF2}"/>
          </ac:picMkLst>
        </pc:picChg>
      </pc:sldChg>
      <pc:sldChg chg="modSp new">
        <pc:chgData name="" userId="" providerId="" clId="Web-{B2C831C2-1FCB-B149-6776-D652F46B526D}" dt="2020-03-04T08:05:21.149" v="1401" actId="20577"/>
        <pc:sldMkLst>
          <pc:docMk/>
          <pc:sldMk cId="732183273" sldId="272"/>
        </pc:sldMkLst>
        <pc:spChg chg="mod">
          <ac:chgData name="" userId="" providerId="" clId="Web-{B2C831C2-1FCB-B149-6776-D652F46B526D}" dt="2020-03-04T07:49:18.052" v="1069" actId="20577"/>
          <ac:spMkLst>
            <pc:docMk/>
            <pc:sldMk cId="732183273" sldId="272"/>
            <ac:spMk id="2" creationId="{D68CC6D6-09E6-4E1F-83CA-3C1607DE43E9}"/>
          </ac:spMkLst>
        </pc:spChg>
        <pc:spChg chg="mod">
          <ac:chgData name="" userId="" providerId="" clId="Web-{B2C831C2-1FCB-B149-6776-D652F46B526D}" dt="2020-03-04T08:05:21.149" v="1401" actId="20577"/>
          <ac:spMkLst>
            <pc:docMk/>
            <pc:sldMk cId="732183273" sldId="272"/>
            <ac:spMk id="3" creationId="{4CBB0244-5240-4E46-86C4-403C12C3E9F9}"/>
          </ac:spMkLst>
        </pc:spChg>
      </pc:sldChg>
      <pc:sldChg chg="modSp add replId modNotes">
        <pc:chgData name="" userId="" providerId="" clId="Web-{B2C831C2-1FCB-B149-6776-D652F46B526D}" dt="2020-03-04T08:46:11.884" v="3037" actId="20577"/>
        <pc:sldMkLst>
          <pc:docMk/>
          <pc:sldMk cId="2049159464" sldId="273"/>
        </pc:sldMkLst>
        <pc:spChg chg="mod">
          <ac:chgData name="" userId="" providerId="" clId="Web-{B2C831C2-1FCB-B149-6776-D652F46B526D}" dt="2020-03-04T08:43:07.420" v="2974" actId="14100"/>
          <ac:spMkLst>
            <pc:docMk/>
            <pc:sldMk cId="2049159464" sldId="273"/>
            <ac:spMk id="2" creationId="{D68CC6D6-09E6-4E1F-83CA-3C1607DE43E9}"/>
          </ac:spMkLst>
        </pc:spChg>
        <pc:spChg chg="mod">
          <ac:chgData name="" userId="" providerId="" clId="Web-{B2C831C2-1FCB-B149-6776-D652F46B526D}" dt="2020-03-04T08:46:11.884" v="3037" actId="20577"/>
          <ac:spMkLst>
            <pc:docMk/>
            <pc:sldMk cId="2049159464" sldId="273"/>
            <ac:spMk id="3" creationId="{4CBB0244-5240-4E46-86C4-403C12C3E9F9}"/>
          </ac:spMkLst>
        </pc:spChg>
      </pc:sldChg>
      <pc:sldChg chg="add del replId">
        <pc:chgData name="" userId="" providerId="" clId="Web-{B2C831C2-1FCB-B149-6776-D652F46B526D}" dt="2020-03-04T08:30:47.733" v="2300"/>
        <pc:sldMkLst>
          <pc:docMk/>
          <pc:sldMk cId="1804765663" sldId="27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3" cy="463765"/>
          </a:xfrm>
          <a:prstGeom prst="rect">
            <a:avLst/>
          </a:prstGeom>
        </p:spPr>
        <p:txBody>
          <a:bodyPr vert="horz" lIns="180557" tIns="90279" rIns="180557" bIns="90279" rtlCol="0"/>
          <a:lstStyle>
            <a:lvl1pPr algn="l">
              <a:defRPr sz="2400"/>
            </a:lvl1pPr>
          </a:lstStyle>
          <a:p>
            <a:endParaRPr lang="en-US"/>
          </a:p>
        </p:txBody>
      </p:sp>
      <p:sp>
        <p:nvSpPr>
          <p:cNvPr id="3" name="Date Placeholder 2"/>
          <p:cNvSpPr>
            <a:spLocks noGrp="1"/>
          </p:cNvSpPr>
          <p:nvPr>
            <p:ph type="dt" sz="quarter" idx="1"/>
          </p:nvPr>
        </p:nvSpPr>
        <p:spPr>
          <a:xfrm>
            <a:off x="3970938" y="0"/>
            <a:ext cx="3037843" cy="463765"/>
          </a:xfrm>
          <a:prstGeom prst="rect">
            <a:avLst/>
          </a:prstGeom>
        </p:spPr>
        <p:txBody>
          <a:bodyPr vert="horz" lIns="180557" tIns="90279" rIns="180557" bIns="90279" rtlCol="0"/>
          <a:lstStyle>
            <a:lvl1pPr algn="r">
              <a:defRPr sz="2400"/>
            </a:lvl1pPr>
          </a:lstStyle>
          <a:p>
            <a:fld id="{C0E151E1-1E39-4BFB-8BF0-E623D678FB4B}" type="datetimeFigureOut">
              <a:rPr lang="en-US" smtClean="0"/>
              <a:t>3/4/2020</a:t>
            </a:fld>
            <a:endParaRPr lang="en-US"/>
          </a:p>
        </p:txBody>
      </p:sp>
      <p:sp>
        <p:nvSpPr>
          <p:cNvPr id="4" name="Footer Placeholder 3"/>
          <p:cNvSpPr>
            <a:spLocks noGrp="1"/>
          </p:cNvSpPr>
          <p:nvPr>
            <p:ph type="ftr" sz="quarter" idx="2"/>
          </p:nvPr>
        </p:nvSpPr>
        <p:spPr>
          <a:xfrm>
            <a:off x="2" y="8832635"/>
            <a:ext cx="3037843" cy="463765"/>
          </a:xfrm>
          <a:prstGeom prst="rect">
            <a:avLst/>
          </a:prstGeom>
        </p:spPr>
        <p:txBody>
          <a:bodyPr vert="horz" lIns="180557" tIns="90279" rIns="180557" bIns="90279" rtlCol="0" anchor="b"/>
          <a:lstStyle>
            <a:lvl1pPr algn="l">
              <a:defRPr sz="2400"/>
            </a:lvl1pPr>
          </a:lstStyle>
          <a:p>
            <a:endParaRPr lang="en-US"/>
          </a:p>
        </p:txBody>
      </p:sp>
      <p:sp>
        <p:nvSpPr>
          <p:cNvPr id="5" name="Slide Number Placeholder 4"/>
          <p:cNvSpPr>
            <a:spLocks noGrp="1"/>
          </p:cNvSpPr>
          <p:nvPr>
            <p:ph type="sldNum" sz="quarter" idx="3"/>
          </p:nvPr>
        </p:nvSpPr>
        <p:spPr>
          <a:xfrm>
            <a:off x="3970938" y="8832635"/>
            <a:ext cx="3037843" cy="463765"/>
          </a:xfrm>
          <a:prstGeom prst="rect">
            <a:avLst/>
          </a:prstGeom>
        </p:spPr>
        <p:txBody>
          <a:bodyPr vert="horz" lIns="180557" tIns="90279" rIns="180557" bIns="90279" rtlCol="0" anchor="b"/>
          <a:lstStyle>
            <a:lvl1pPr algn="r">
              <a:defRPr sz="2400"/>
            </a:lvl1pPr>
          </a:lstStyle>
          <a:p>
            <a:fld id="{3EAFB280-49C3-4472-BB4D-890703165CCE}" type="slidenum">
              <a:rPr lang="en-US" smtClean="0"/>
              <a:t>‹#›</a:t>
            </a:fld>
            <a:endParaRPr lang="en-US"/>
          </a:p>
        </p:txBody>
      </p:sp>
    </p:spTree>
    <p:extLst>
      <p:ext uri="{BB962C8B-B14F-4D97-AF65-F5344CB8AC3E}">
        <p14:creationId xmlns:p14="http://schemas.microsoft.com/office/powerpoint/2010/main" val="1546056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05349" cy="3096868"/>
          </a:xfrm>
          <a:prstGeom prst="rect">
            <a:avLst/>
          </a:prstGeom>
        </p:spPr>
        <p:txBody>
          <a:bodyPr vert="horz" lIns="183987" tIns="91995" rIns="183987" bIns="91995" rtlCol="0"/>
          <a:lstStyle>
            <a:lvl1pPr algn="l">
              <a:defRPr sz="2400"/>
            </a:lvl1pPr>
          </a:lstStyle>
          <a:p>
            <a:endParaRPr lang="en-US"/>
          </a:p>
        </p:txBody>
      </p:sp>
      <p:sp>
        <p:nvSpPr>
          <p:cNvPr id="3" name="Date Placeholder 2"/>
          <p:cNvSpPr>
            <a:spLocks noGrp="1"/>
          </p:cNvSpPr>
          <p:nvPr>
            <p:ph type="dt" idx="1"/>
          </p:nvPr>
        </p:nvSpPr>
        <p:spPr>
          <a:xfrm>
            <a:off x="4059180" y="1"/>
            <a:ext cx="3105349" cy="3096868"/>
          </a:xfrm>
          <a:prstGeom prst="rect">
            <a:avLst/>
          </a:prstGeom>
        </p:spPr>
        <p:txBody>
          <a:bodyPr vert="horz" lIns="183987" tIns="91995" rIns="183987" bIns="91995" rtlCol="0"/>
          <a:lstStyle>
            <a:lvl1pPr algn="r">
              <a:defRPr sz="2400"/>
            </a:lvl1pPr>
          </a:lstStyle>
          <a:p>
            <a:fld id="{3080E668-D9CE-4E2A-AA39-0346CBE0588C}" type="datetimeFigureOut">
              <a:rPr lang="en-US" smtClean="0"/>
              <a:t>3/4/2020</a:t>
            </a:fld>
            <a:endParaRPr lang="en-US"/>
          </a:p>
        </p:txBody>
      </p:sp>
      <p:sp>
        <p:nvSpPr>
          <p:cNvPr id="4" name="Slide Image Placeholder 3"/>
          <p:cNvSpPr>
            <a:spLocks noGrp="1" noRot="1" noChangeAspect="1"/>
          </p:cNvSpPr>
          <p:nvPr>
            <p:ph type="sldImg" idx="2"/>
          </p:nvPr>
        </p:nvSpPr>
        <p:spPr>
          <a:xfrm>
            <a:off x="-14932025" y="7715250"/>
            <a:ext cx="37026850" cy="20828000"/>
          </a:xfrm>
          <a:prstGeom prst="rect">
            <a:avLst/>
          </a:prstGeom>
          <a:noFill/>
          <a:ln w="12700">
            <a:solidFill>
              <a:prstClr val="black"/>
            </a:solidFill>
          </a:ln>
        </p:spPr>
        <p:txBody>
          <a:bodyPr vert="horz" lIns="183987" tIns="91995" rIns="183987" bIns="91995" rtlCol="0" anchor="ctr"/>
          <a:lstStyle/>
          <a:p>
            <a:endParaRPr lang="en-US"/>
          </a:p>
        </p:txBody>
      </p:sp>
      <p:sp>
        <p:nvSpPr>
          <p:cNvPr id="5" name="Notes Placeholder 4"/>
          <p:cNvSpPr>
            <a:spLocks noGrp="1"/>
          </p:cNvSpPr>
          <p:nvPr>
            <p:ph type="body" sz="quarter" idx="3"/>
          </p:nvPr>
        </p:nvSpPr>
        <p:spPr>
          <a:xfrm>
            <a:off x="716619" y="29704208"/>
            <a:ext cx="5732949" cy="24303449"/>
          </a:xfrm>
          <a:prstGeom prst="rect">
            <a:avLst/>
          </a:prstGeom>
        </p:spPr>
        <p:txBody>
          <a:bodyPr vert="horz" lIns="183987" tIns="91995" rIns="183987" bIns="9199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58626178"/>
            <a:ext cx="3105349" cy="3096862"/>
          </a:xfrm>
          <a:prstGeom prst="rect">
            <a:avLst/>
          </a:prstGeom>
        </p:spPr>
        <p:txBody>
          <a:bodyPr vert="horz" lIns="183987" tIns="91995" rIns="183987" bIns="91995" rtlCol="0" anchor="b"/>
          <a:lstStyle>
            <a:lvl1pPr algn="l">
              <a:defRPr sz="2400"/>
            </a:lvl1pPr>
          </a:lstStyle>
          <a:p>
            <a:endParaRPr lang="en-US"/>
          </a:p>
        </p:txBody>
      </p:sp>
      <p:sp>
        <p:nvSpPr>
          <p:cNvPr id="7" name="Slide Number Placeholder 6"/>
          <p:cNvSpPr>
            <a:spLocks noGrp="1"/>
          </p:cNvSpPr>
          <p:nvPr>
            <p:ph type="sldNum" sz="quarter" idx="5"/>
          </p:nvPr>
        </p:nvSpPr>
        <p:spPr>
          <a:xfrm>
            <a:off x="4059180" y="58626178"/>
            <a:ext cx="3105349" cy="3096862"/>
          </a:xfrm>
          <a:prstGeom prst="rect">
            <a:avLst/>
          </a:prstGeom>
        </p:spPr>
        <p:txBody>
          <a:bodyPr vert="horz" lIns="183987" tIns="91995" rIns="183987" bIns="91995" rtlCol="0" anchor="b"/>
          <a:lstStyle>
            <a:lvl1pPr algn="r">
              <a:defRPr sz="2400"/>
            </a:lvl1pPr>
          </a:lstStyle>
          <a:p>
            <a:fld id="{197D532D-FECB-4E61-8EF5-B9CA4B6F5F3B}" type="slidenum">
              <a:rPr lang="en-US" smtClean="0"/>
              <a:t>‹#›</a:t>
            </a:fld>
            <a:endParaRPr lang="en-US"/>
          </a:p>
        </p:txBody>
      </p:sp>
    </p:spTree>
    <p:extLst>
      <p:ext uri="{BB962C8B-B14F-4D97-AF65-F5344CB8AC3E}">
        <p14:creationId xmlns:p14="http://schemas.microsoft.com/office/powerpoint/2010/main" val="226052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7D532D-FECB-4E61-8EF5-B9CA4B6F5F3B}" type="slidenum">
              <a:rPr lang="en-US" smtClean="0"/>
              <a:t>1</a:t>
            </a:fld>
            <a:endParaRPr lang="en-US"/>
          </a:p>
        </p:txBody>
      </p:sp>
    </p:spTree>
    <p:extLst>
      <p:ext uri="{BB962C8B-B14F-4D97-AF65-F5344CB8AC3E}">
        <p14:creationId xmlns:p14="http://schemas.microsoft.com/office/powerpoint/2010/main" val="74604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SDDTAC only provides recommendations regarding SDDT. It is still up to the Mayor and Board of Supervisors to decide how SDDT funds should be spent. Folks wanting to vocalized their thoughts on SDDT and how it should be spent (whether they agree with SDDTAC Rex or not) should inform the Mayor and Board of Supervisors during their budget process. </a:t>
            </a:r>
          </a:p>
        </p:txBody>
      </p:sp>
      <p:sp>
        <p:nvSpPr>
          <p:cNvPr id="4" name="Slide Number Placeholder 3"/>
          <p:cNvSpPr>
            <a:spLocks noGrp="1"/>
          </p:cNvSpPr>
          <p:nvPr>
            <p:ph type="sldNum" sz="quarter" idx="5"/>
          </p:nvPr>
        </p:nvSpPr>
        <p:spPr/>
        <p:txBody>
          <a:bodyPr/>
          <a:lstStyle/>
          <a:p>
            <a:fld id="{197D532D-FECB-4E61-8EF5-B9CA4B6F5F3B}" type="slidenum">
              <a:rPr lang="en-US" smtClean="0"/>
              <a:t>5</a:t>
            </a:fld>
            <a:endParaRPr lang="en-US"/>
          </a:p>
        </p:txBody>
      </p:sp>
    </p:spTree>
    <p:extLst>
      <p:ext uri="{BB962C8B-B14F-4D97-AF65-F5344CB8AC3E}">
        <p14:creationId xmlns:p14="http://schemas.microsoft.com/office/powerpoint/2010/main" val="56128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Healthy Addbacks i originally from SDDT fund that was allocated in</a:t>
            </a:r>
            <a:r>
              <a:rPr lang="en-US" dirty="0"/>
              <a:t> FY17-18 are</a:t>
            </a:r>
            <a:endParaRPr lang="en-US" dirty="0">
              <a:cs typeface="Calibri"/>
            </a:endParaRPr>
          </a:p>
        </p:txBody>
      </p:sp>
      <p:sp>
        <p:nvSpPr>
          <p:cNvPr id="4" name="Slide Number Placeholder 3"/>
          <p:cNvSpPr>
            <a:spLocks noGrp="1"/>
          </p:cNvSpPr>
          <p:nvPr>
            <p:ph type="sldNum" sz="quarter" idx="5"/>
          </p:nvPr>
        </p:nvSpPr>
        <p:spPr/>
        <p:txBody>
          <a:bodyPr/>
          <a:lstStyle/>
          <a:p>
            <a:fld id="{197D532D-FECB-4E61-8EF5-B9CA4B6F5F3B}" type="slidenum">
              <a:rPr lang="en-US" smtClean="0"/>
              <a:t>8</a:t>
            </a:fld>
            <a:endParaRPr lang="en-US"/>
          </a:p>
        </p:txBody>
      </p:sp>
    </p:spTree>
    <p:extLst>
      <p:ext uri="{BB962C8B-B14F-4D97-AF65-F5344CB8AC3E}">
        <p14:creationId xmlns:p14="http://schemas.microsoft.com/office/powerpoint/2010/main" val="37668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Increase in Physical Activity funding was for Mayor's Requity/Scholarship and Outreach Program (via Rec and Park). Majority of funding came from the community-based grants bucket, specifically reductions in grants and media. </a:t>
            </a:r>
          </a:p>
        </p:txBody>
      </p:sp>
      <p:sp>
        <p:nvSpPr>
          <p:cNvPr id="4" name="Slide Number Placeholder 3"/>
          <p:cNvSpPr>
            <a:spLocks noGrp="1"/>
          </p:cNvSpPr>
          <p:nvPr>
            <p:ph type="sldNum" sz="quarter" idx="5"/>
          </p:nvPr>
        </p:nvSpPr>
        <p:spPr/>
        <p:txBody>
          <a:bodyPr/>
          <a:lstStyle/>
          <a:p>
            <a:fld id="{197D532D-FECB-4E61-8EF5-B9CA4B6F5F3B}" type="slidenum">
              <a:rPr lang="en-US" smtClean="0"/>
              <a:t>9</a:t>
            </a:fld>
            <a:endParaRPr lang="en-US"/>
          </a:p>
        </p:txBody>
      </p:sp>
    </p:spTree>
    <p:extLst>
      <p:ext uri="{BB962C8B-B14F-4D97-AF65-F5344CB8AC3E}">
        <p14:creationId xmlns:p14="http://schemas.microsoft.com/office/powerpoint/2010/main" val="2341572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Percentage of funding type changes each fiscal year but this is the general overview for FY19-20</a:t>
            </a:r>
          </a:p>
        </p:txBody>
      </p:sp>
      <p:sp>
        <p:nvSpPr>
          <p:cNvPr id="4" name="Slide Number Placeholder 3"/>
          <p:cNvSpPr>
            <a:spLocks noGrp="1"/>
          </p:cNvSpPr>
          <p:nvPr>
            <p:ph type="sldNum" sz="quarter" idx="5"/>
          </p:nvPr>
        </p:nvSpPr>
        <p:spPr/>
        <p:txBody>
          <a:bodyPr/>
          <a:lstStyle/>
          <a:p>
            <a:fld id="{197D532D-FECB-4E61-8EF5-B9CA4B6F5F3B}" type="slidenum">
              <a:rPr lang="en-US" smtClean="0"/>
              <a:t>10</a:t>
            </a:fld>
            <a:endParaRPr lang="en-US"/>
          </a:p>
        </p:txBody>
      </p:sp>
    </p:spTree>
    <p:extLst>
      <p:ext uri="{BB962C8B-B14F-4D97-AF65-F5344CB8AC3E}">
        <p14:creationId xmlns:p14="http://schemas.microsoft.com/office/powerpoint/2010/main" val="2794415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only include highlights that may be relevent to FSTF work. Current SDDTAC Rx not available in a chart that can be seen easily put on PPT – best to refer to annual report for chart details for comparison when available</a:t>
            </a:r>
          </a:p>
        </p:txBody>
      </p:sp>
      <p:sp>
        <p:nvSpPr>
          <p:cNvPr id="4" name="Slide Number Placeholder 3"/>
          <p:cNvSpPr>
            <a:spLocks noGrp="1"/>
          </p:cNvSpPr>
          <p:nvPr>
            <p:ph type="sldNum" sz="quarter" idx="5"/>
          </p:nvPr>
        </p:nvSpPr>
        <p:spPr/>
        <p:txBody>
          <a:bodyPr/>
          <a:lstStyle/>
          <a:p>
            <a:fld id="{197D532D-FECB-4E61-8EF5-B9CA4B6F5F3B}" type="slidenum">
              <a:rPr lang="en-US" smtClean="0"/>
              <a:t>12</a:t>
            </a:fld>
            <a:endParaRPr lang="en-US"/>
          </a:p>
        </p:txBody>
      </p:sp>
    </p:spTree>
    <p:extLst>
      <p:ext uri="{BB962C8B-B14F-4D97-AF65-F5344CB8AC3E}">
        <p14:creationId xmlns:p14="http://schemas.microsoft.com/office/powerpoint/2010/main" val="387438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SDDTAC only provides recommendations regarding SDDT. It is still up to the Mayor and Board of Supervisors to decide how SDDT funds should be spent. Folks wanting to vocalized their thoughts on SDDT and how it should be spent (whether they agree with SDDTAC Rex or not) should inform the Mayor and Board of Supervisors during their budget process. </a:t>
            </a:r>
          </a:p>
          <a:p>
            <a:endParaRPr lang="en-US" dirty="0">
              <a:cs typeface="Calibri"/>
            </a:endParaRPr>
          </a:p>
          <a:p>
            <a:r>
              <a:rPr lang="en-US">
                <a:cs typeface="Calibri"/>
              </a:rPr>
              <a:t>Link </a:t>
            </a:r>
            <a:endParaRPr lang="en-US" dirty="0">
              <a:cs typeface="Calibri"/>
            </a:endParaRPr>
          </a:p>
        </p:txBody>
      </p:sp>
      <p:sp>
        <p:nvSpPr>
          <p:cNvPr id="4" name="Slide Number Placeholder 3"/>
          <p:cNvSpPr>
            <a:spLocks noGrp="1"/>
          </p:cNvSpPr>
          <p:nvPr>
            <p:ph type="sldNum" sz="quarter" idx="5"/>
          </p:nvPr>
        </p:nvSpPr>
        <p:spPr/>
        <p:txBody>
          <a:bodyPr/>
          <a:lstStyle/>
          <a:p>
            <a:fld id="{197D532D-FECB-4E61-8EF5-B9CA4B6F5F3B}" type="slidenum">
              <a:rPr lang="en-US" smtClean="0"/>
              <a:t>13</a:t>
            </a:fld>
            <a:endParaRPr lang="en-US"/>
          </a:p>
        </p:txBody>
      </p:sp>
    </p:spTree>
    <p:extLst>
      <p:ext uri="{BB962C8B-B14F-4D97-AF65-F5344CB8AC3E}">
        <p14:creationId xmlns:p14="http://schemas.microsoft.com/office/powerpoint/2010/main" val="3480941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2B52F0-35CC-4FA9-B216-2209FBD9B205}" type="datetime1">
              <a:rPr lang="en-US" smtClean="0"/>
              <a:t>3/4/2020</a:t>
            </a:fld>
            <a:endParaRPr lang="en-US"/>
          </a:p>
        </p:txBody>
      </p:sp>
      <p:sp>
        <p:nvSpPr>
          <p:cNvPr id="5" name="Footer Placeholder 4"/>
          <p:cNvSpPr>
            <a:spLocks noGrp="1"/>
          </p:cNvSpPr>
          <p:nvPr>
            <p:ph type="ftr" sz="quarter" idx="11"/>
          </p:nvPr>
        </p:nvSpPr>
        <p:spPr/>
        <p:txBody>
          <a:bodyPr/>
          <a:lstStyle/>
          <a:p>
            <a:r>
              <a:rPr lang="en-US"/>
              <a:t>Department of Children, Youth and Their Families 1390 Market Street Suite 900  *  San Francisco, CA 94102  *  415-554-8990  *  www.dcyf.org</a:t>
            </a:r>
            <a:endParaRPr lang="en-US" dirty="0"/>
          </a:p>
        </p:txBody>
      </p:sp>
      <p:sp>
        <p:nvSpPr>
          <p:cNvPr id="6" name="Slide Number Placeholder 5"/>
          <p:cNvSpPr>
            <a:spLocks noGrp="1"/>
          </p:cNvSpPr>
          <p:nvPr>
            <p:ph type="sldNum" sz="quarter" idx="12"/>
          </p:nvPr>
        </p:nvSpPr>
        <p:spPr/>
        <p:txBody>
          <a:bodyPr/>
          <a:lstStyle/>
          <a:p>
            <a:fld id="{33624C88-CB7A-4252-A5DF-1B824FBF56E3}" type="slidenum">
              <a:rPr lang="en-US" smtClean="0"/>
              <a:t>‹#›</a:t>
            </a:fld>
            <a:endParaRPr lang="en-US"/>
          </a:p>
        </p:txBody>
      </p:sp>
      <p:sp>
        <p:nvSpPr>
          <p:cNvPr id="7" name="Footer Placeholder 4"/>
          <p:cNvSpPr txBox="1">
            <a:spLocks/>
          </p:cNvSpPr>
          <p:nvPr userDrawn="1"/>
        </p:nvSpPr>
        <p:spPr>
          <a:xfrm>
            <a:off x="3148149" y="6516551"/>
            <a:ext cx="620050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Gill Sans MT" panose="020B0502020104020203" pitchFamily="34" charset="0"/>
              </a:rPr>
              <a:t>Department of Children, Youth and Their Families</a:t>
            </a:r>
          </a:p>
          <a:p>
            <a:r>
              <a:rPr lang="en-US">
                <a:latin typeface="Gill Sans MT" panose="020B0502020104020203" pitchFamily="34" charset="0"/>
              </a:rPr>
              <a:t>1390 Market Street Suite 900  *  San Francisco, CA 94102  *  415-554-8990  *  www.dcyf.org</a:t>
            </a:r>
          </a:p>
          <a:p>
            <a:endParaRPr lang="en-US" dirty="0"/>
          </a:p>
        </p:txBody>
      </p:sp>
    </p:spTree>
    <p:extLst>
      <p:ext uri="{BB962C8B-B14F-4D97-AF65-F5344CB8AC3E}">
        <p14:creationId xmlns:p14="http://schemas.microsoft.com/office/powerpoint/2010/main" val="327908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6FD9FE9-6CCD-4663-A9E5-F05399828F0E}" type="datetime1">
              <a:rPr lang="en-US" smtClean="0"/>
              <a:t>3/4/2020</a:t>
            </a:fld>
            <a:endParaRPr lang="en-US"/>
          </a:p>
        </p:txBody>
      </p:sp>
      <p:sp>
        <p:nvSpPr>
          <p:cNvPr id="5" name="Footer Placeholder 4"/>
          <p:cNvSpPr>
            <a:spLocks noGrp="1"/>
          </p:cNvSpPr>
          <p:nvPr>
            <p:ph type="ftr" sz="quarter" idx="11"/>
          </p:nvPr>
        </p:nvSpPr>
        <p:spPr/>
        <p:txBody>
          <a:bodyPr/>
          <a:lstStyle/>
          <a:p>
            <a:r>
              <a:rPr lang="en-US"/>
              <a:t>Department of Children, Youth and Their Families 1390 Market Street Suite 900  *  San Francisco, CA 94102  *  415-554-8990  *  www.dcyf.org</a:t>
            </a:r>
            <a:endParaRPr lang="en-US" dirty="0"/>
          </a:p>
        </p:txBody>
      </p:sp>
      <p:sp>
        <p:nvSpPr>
          <p:cNvPr id="6" name="Slide Number Placeholder 5"/>
          <p:cNvSpPr>
            <a:spLocks noGrp="1"/>
          </p:cNvSpPr>
          <p:nvPr>
            <p:ph type="sldNum" sz="quarter" idx="12"/>
          </p:nvPr>
        </p:nvSpPr>
        <p:spPr/>
        <p:txBody>
          <a:bodyPr/>
          <a:lstStyle/>
          <a:p>
            <a:fld id="{33624C88-CB7A-4252-A5DF-1B824FBF56E3}" type="slidenum">
              <a:rPr lang="en-US" smtClean="0"/>
              <a:t>‹#›</a:t>
            </a:fld>
            <a:endParaRPr lang="en-US"/>
          </a:p>
        </p:txBody>
      </p:sp>
      <p:pic>
        <p:nvPicPr>
          <p:cNvPr id="8" name="Picture 1" descr="DCYF 38_01-01_RGB_s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65377" y="425385"/>
            <a:ext cx="1243914" cy="12050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959077" y="1504497"/>
            <a:ext cx="9061791" cy="84147"/>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Rectangle 9"/>
          <p:cNvSpPr/>
          <p:nvPr userDrawn="1"/>
        </p:nvSpPr>
        <p:spPr>
          <a:xfrm>
            <a:off x="959077" y="1444818"/>
            <a:ext cx="9061791" cy="596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p:cNvSpPr txBox="1">
            <a:spLocks/>
          </p:cNvSpPr>
          <p:nvPr userDrawn="1"/>
        </p:nvSpPr>
        <p:spPr>
          <a:xfrm>
            <a:off x="3148149" y="6516551"/>
            <a:ext cx="620050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Gill Sans MT" panose="020B0502020104020203" pitchFamily="34" charset="0"/>
              </a:rPr>
              <a:t>Department of Children, Youth and Their Families</a:t>
            </a:r>
          </a:p>
          <a:p>
            <a:r>
              <a:rPr lang="en-US">
                <a:latin typeface="Gill Sans MT" panose="020B0502020104020203" pitchFamily="34" charset="0"/>
              </a:rPr>
              <a:t>1390 Market Street Suite 900  *  San Francisco, CA 94102  *  415-554-8990  *  www.dcyf.org</a:t>
            </a:r>
          </a:p>
          <a:p>
            <a:endParaRPr lang="en-US" dirty="0"/>
          </a:p>
        </p:txBody>
      </p:sp>
    </p:spTree>
    <p:extLst>
      <p:ext uri="{BB962C8B-B14F-4D97-AF65-F5344CB8AC3E}">
        <p14:creationId xmlns:p14="http://schemas.microsoft.com/office/powerpoint/2010/main" val="1796293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ABEBC5-B3BF-4FF4-B740-48CDF3CD27B2}" type="datetime1">
              <a:rPr lang="en-US" smtClean="0"/>
              <a:t>3/4/2020</a:t>
            </a:fld>
            <a:endParaRPr lang="en-US"/>
          </a:p>
        </p:txBody>
      </p:sp>
      <p:sp>
        <p:nvSpPr>
          <p:cNvPr id="5" name="Footer Placeholder 4"/>
          <p:cNvSpPr>
            <a:spLocks noGrp="1"/>
          </p:cNvSpPr>
          <p:nvPr>
            <p:ph type="ftr" sz="quarter" idx="11"/>
          </p:nvPr>
        </p:nvSpPr>
        <p:spPr/>
        <p:txBody>
          <a:bodyPr/>
          <a:lstStyle/>
          <a:p>
            <a:r>
              <a:rPr lang="en-US"/>
              <a:t>Department of Children, Youth and Their Families 1390 Market Street Suite 900  *  San Francisco, CA 94102  *  415-554-8990  *  www.dcyf.org</a:t>
            </a:r>
            <a:endParaRPr lang="en-US" dirty="0"/>
          </a:p>
        </p:txBody>
      </p:sp>
      <p:sp>
        <p:nvSpPr>
          <p:cNvPr id="6" name="Slide Number Placeholder 5"/>
          <p:cNvSpPr>
            <a:spLocks noGrp="1"/>
          </p:cNvSpPr>
          <p:nvPr>
            <p:ph type="sldNum" sz="quarter" idx="12"/>
          </p:nvPr>
        </p:nvSpPr>
        <p:spPr/>
        <p:txBody>
          <a:bodyPr/>
          <a:lstStyle/>
          <a:p>
            <a:fld id="{33624C88-CB7A-4252-A5DF-1B824FBF56E3}" type="slidenum">
              <a:rPr lang="en-US" smtClean="0"/>
              <a:t>‹#›</a:t>
            </a:fld>
            <a:endParaRPr lang="en-US"/>
          </a:p>
        </p:txBody>
      </p:sp>
      <p:sp>
        <p:nvSpPr>
          <p:cNvPr id="7" name="Footer Placeholder 4"/>
          <p:cNvSpPr txBox="1">
            <a:spLocks/>
          </p:cNvSpPr>
          <p:nvPr userDrawn="1"/>
        </p:nvSpPr>
        <p:spPr>
          <a:xfrm>
            <a:off x="3148149" y="6516551"/>
            <a:ext cx="620050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Gill Sans MT" panose="020B0502020104020203" pitchFamily="34" charset="0"/>
              </a:rPr>
              <a:t>Department of Children, Youth and Their Families</a:t>
            </a:r>
          </a:p>
          <a:p>
            <a:r>
              <a:rPr lang="en-US">
                <a:latin typeface="Gill Sans MT" panose="020B0502020104020203" pitchFamily="34" charset="0"/>
              </a:rPr>
              <a:t>1390 Market Street Suite 900  *  San Francisco, CA 94102  *  415-554-8990  *  www.dcyf.org</a:t>
            </a:r>
          </a:p>
          <a:p>
            <a:endParaRPr lang="en-US" dirty="0"/>
          </a:p>
        </p:txBody>
      </p:sp>
      <p:pic>
        <p:nvPicPr>
          <p:cNvPr id="8" name="Picture 1" descr="DCYF 38_01-01_RGB_s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65377" y="425385"/>
            <a:ext cx="1243914" cy="12050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959077" y="1504497"/>
            <a:ext cx="9061791" cy="84147"/>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Rectangle 9"/>
          <p:cNvSpPr/>
          <p:nvPr userDrawn="1"/>
        </p:nvSpPr>
        <p:spPr>
          <a:xfrm>
            <a:off x="959077" y="1444818"/>
            <a:ext cx="9061791" cy="596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142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8213BC-7831-4382-9761-FCE1543A5E87}" type="datetime1">
              <a:rPr lang="en-US" smtClean="0"/>
              <a:t>3/4/2020</a:t>
            </a:fld>
            <a:endParaRPr lang="en-US"/>
          </a:p>
        </p:txBody>
      </p:sp>
      <p:sp>
        <p:nvSpPr>
          <p:cNvPr id="6" name="Footer Placeholder 5"/>
          <p:cNvSpPr>
            <a:spLocks noGrp="1"/>
          </p:cNvSpPr>
          <p:nvPr>
            <p:ph type="ftr" sz="quarter" idx="11"/>
          </p:nvPr>
        </p:nvSpPr>
        <p:spPr/>
        <p:txBody>
          <a:bodyPr/>
          <a:lstStyle/>
          <a:p>
            <a:r>
              <a:rPr lang="en-US"/>
              <a:t>Department of Children, Youth and Their Families 1390 Market Street Suite 900  *  San Francisco, CA 94102  *  415-554-8990  *  www.dcyf.org</a:t>
            </a:r>
            <a:endParaRPr lang="en-US" dirty="0"/>
          </a:p>
        </p:txBody>
      </p:sp>
      <p:sp>
        <p:nvSpPr>
          <p:cNvPr id="7" name="Slide Number Placeholder 6"/>
          <p:cNvSpPr>
            <a:spLocks noGrp="1"/>
          </p:cNvSpPr>
          <p:nvPr>
            <p:ph type="sldNum" sz="quarter" idx="12"/>
          </p:nvPr>
        </p:nvSpPr>
        <p:spPr/>
        <p:txBody>
          <a:bodyPr/>
          <a:lstStyle/>
          <a:p>
            <a:fld id="{33624C88-CB7A-4252-A5DF-1B824FBF56E3}" type="slidenum">
              <a:rPr lang="en-US" smtClean="0"/>
              <a:t>‹#›</a:t>
            </a:fld>
            <a:endParaRPr lang="en-US"/>
          </a:p>
        </p:txBody>
      </p:sp>
      <p:sp>
        <p:nvSpPr>
          <p:cNvPr id="8" name="Footer Placeholder 4"/>
          <p:cNvSpPr txBox="1">
            <a:spLocks/>
          </p:cNvSpPr>
          <p:nvPr userDrawn="1"/>
        </p:nvSpPr>
        <p:spPr>
          <a:xfrm>
            <a:off x="3148149" y="6516551"/>
            <a:ext cx="620050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Gill Sans MT" panose="020B0502020104020203" pitchFamily="34" charset="0"/>
              </a:rPr>
              <a:t>Department of Children, Youth and Their Families</a:t>
            </a:r>
          </a:p>
          <a:p>
            <a:r>
              <a:rPr lang="en-US">
                <a:latin typeface="Gill Sans MT" panose="020B0502020104020203" pitchFamily="34" charset="0"/>
              </a:rPr>
              <a:t>1390 Market Street Suite 900  *  San Francisco, CA 94102  *  415-554-8990  *  www.dcyf.org</a:t>
            </a:r>
          </a:p>
          <a:p>
            <a:endParaRPr lang="en-US" dirty="0"/>
          </a:p>
        </p:txBody>
      </p:sp>
      <p:pic>
        <p:nvPicPr>
          <p:cNvPr id="9" name="Picture 1" descr="DCYF 38_01-01_RGB_s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65377" y="425385"/>
            <a:ext cx="1243914" cy="12050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59077" y="1504497"/>
            <a:ext cx="9061791" cy="84147"/>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1" name="Rectangle 10"/>
          <p:cNvSpPr/>
          <p:nvPr userDrawn="1"/>
        </p:nvSpPr>
        <p:spPr>
          <a:xfrm>
            <a:off x="959077" y="1444818"/>
            <a:ext cx="9061791" cy="596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48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A991FE-8827-4381-B262-03AEFB9023C1}" type="datetime1">
              <a:rPr lang="en-US" smtClean="0"/>
              <a:t>3/4/2020</a:t>
            </a:fld>
            <a:endParaRPr lang="en-US"/>
          </a:p>
        </p:txBody>
      </p:sp>
      <p:sp>
        <p:nvSpPr>
          <p:cNvPr id="8" name="Footer Placeholder 7"/>
          <p:cNvSpPr>
            <a:spLocks noGrp="1"/>
          </p:cNvSpPr>
          <p:nvPr>
            <p:ph type="ftr" sz="quarter" idx="11"/>
          </p:nvPr>
        </p:nvSpPr>
        <p:spPr/>
        <p:txBody>
          <a:bodyPr/>
          <a:lstStyle/>
          <a:p>
            <a:r>
              <a:rPr lang="en-US"/>
              <a:t>Department of Children, Youth and Their Families 1390 Market Street Suite 900  *  San Francisco, CA 94102  *  415-554-8990  *  www.dcyf.org</a:t>
            </a:r>
            <a:endParaRPr lang="en-US" dirty="0"/>
          </a:p>
        </p:txBody>
      </p:sp>
      <p:sp>
        <p:nvSpPr>
          <p:cNvPr id="9" name="Slide Number Placeholder 8"/>
          <p:cNvSpPr>
            <a:spLocks noGrp="1"/>
          </p:cNvSpPr>
          <p:nvPr>
            <p:ph type="sldNum" sz="quarter" idx="12"/>
          </p:nvPr>
        </p:nvSpPr>
        <p:spPr/>
        <p:txBody>
          <a:bodyPr/>
          <a:lstStyle/>
          <a:p>
            <a:fld id="{33624C88-CB7A-4252-A5DF-1B824FBF56E3}" type="slidenum">
              <a:rPr lang="en-US" smtClean="0"/>
              <a:t>‹#›</a:t>
            </a:fld>
            <a:endParaRPr lang="en-US"/>
          </a:p>
        </p:txBody>
      </p:sp>
      <p:sp>
        <p:nvSpPr>
          <p:cNvPr id="10" name="Footer Placeholder 4"/>
          <p:cNvSpPr txBox="1">
            <a:spLocks/>
          </p:cNvSpPr>
          <p:nvPr userDrawn="1"/>
        </p:nvSpPr>
        <p:spPr>
          <a:xfrm>
            <a:off x="3148149" y="6516551"/>
            <a:ext cx="620050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Gill Sans MT" panose="020B0502020104020203" pitchFamily="34" charset="0"/>
              </a:rPr>
              <a:t>Department of Children, Youth and Their Families</a:t>
            </a:r>
          </a:p>
          <a:p>
            <a:r>
              <a:rPr lang="en-US">
                <a:latin typeface="Gill Sans MT" panose="020B0502020104020203" pitchFamily="34" charset="0"/>
              </a:rPr>
              <a:t>1390 Market Street Suite 900  *  San Francisco, CA 94102  *  415-554-8990  *  www.dcyf.org</a:t>
            </a:r>
          </a:p>
          <a:p>
            <a:endParaRPr lang="en-US" dirty="0"/>
          </a:p>
        </p:txBody>
      </p:sp>
      <p:pic>
        <p:nvPicPr>
          <p:cNvPr id="11" name="Picture 1" descr="DCYF 38_01-01_RGB_s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65377" y="425385"/>
            <a:ext cx="1243914" cy="12050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959077" y="1504497"/>
            <a:ext cx="9061791" cy="84147"/>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3" name="Rectangle 12"/>
          <p:cNvSpPr/>
          <p:nvPr userDrawn="1"/>
        </p:nvSpPr>
        <p:spPr>
          <a:xfrm>
            <a:off x="959077" y="1444818"/>
            <a:ext cx="9061791" cy="596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24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E1F867C-074B-49FB-9226-9DCEA0DC21A3}" type="datetime1">
              <a:rPr lang="en-US" smtClean="0"/>
              <a:t>3/4/2020</a:t>
            </a:fld>
            <a:endParaRPr lang="en-US"/>
          </a:p>
        </p:txBody>
      </p:sp>
      <p:sp>
        <p:nvSpPr>
          <p:cNvPr id="4" name="Footer Placeholder 3"/>
          <p:cNvSpPr>
            <a:spLocks noGrp="1"/>
          </p:cNvSpPr>
          <p:nvPr>
            <p:ph type="ftr" sz="quarter" idx="11"/>
          </p:nvPr>
        </p:nvSpPr>
        <p:spPr/>
        <p:txBody>
          <a:bodyPr/>
          <a:lstStyle/>
          <a:p>
            <a:r>
              <a:rPr lang="en-US"/>
              <a:t>Department of Children, Youth and Their Families 1390 Market Street Suite 900  *  San Francisco, CA 94102  *  415-554-8990  *  www.dcyf.org</a:t>
            </a:r>
            <a:endParaRPr lang="en-US" dirty="0"/>
          </a:p>
        </p:txBody>
      </p:sp>
      <p:sp>
        <p:nvSpPr>
          <p:cNvPr id="5" name="Slide Number Placeholder 4"/>
          <p:cNvSpPr>
            <a:spLocks noGrp="1"/>
          </p:cNvSpPr>
          <p:nvPr>
            <p:ph type="sldNum" sz="quarter" idx="12"/>
          </p:nvPr>
        </p:nvSpPr>
        <p:spPr/>
        <p:txBody>
          <a:bodyPr/>
          <a:lstStyle/>
          <a:p>
            <a:fld id="{33624C88-CB7A-4252-A5DF-1B824FBF56E3}" type="slidenum">
              <a:rPr lang="en-US" smtClean="0"/>
              <a:t>‹#›</a:t>
            </a:fld>
            <a:endParaRPr lang="en-US"/>
          </a:p>
        </p:txBody>
      </p:sp>
      <p:sp>
        <p:nvSpPr>
          <p:cNvPr id="6" name="Footer Placeholder 4"/>
          <p:cNvSpPr txBox="1">
            <a:spLocks/>
          </p:cNvSpPr>
          <p:nvPr userDrawn="1"/>
        </p:nvSpPr>
        <p:spPr>
          <a:xfrm>
            <a:off x="3148149" y="6516551"/>
            <a:ext cx="620050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Gill Sans MT" panose="020B0502020104020203" pitchFamily="34" charset="0"/>
              </a:rPr>
              <a:t>Department of Children, Youth and Their Families</a:t>
            </a:r>
          </a:p>
          <a:p>
            <a:r>
              <a:rPr lang="en-US">
                <a:latin typeface="Gill Sans MT" panose="020B0502020104020203" pitchFamily="34" charset="0"/>
              </a:rPr>
              <a:t>1390 Market Street Suite 900  *  San Francisco, CA 94102  *  415-554-8990  *  www.dcyf.org</a:t>
            </a:r>
          </a:p>
          <a:p>
            <a:endParaRPr lang="en-US" dirty="0"/>
          </a:p>
        </p:txBody>
      </p:sp>
      <p:pic>
        <p:nvPicPr>
          <p:cNvPr id="7" name="Picture 1" descr="DCYF 38_01-01_RGB_s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65377" y="425385"/>
            <a:ext cx="1243914" cy="12050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959077" y="1504497"/>
            <a:ext cx="9061791" cy="84147"/>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9" name="Rectangle 8"/>
          <p:cNvSpPr/>
          <p:nvPr userDrawn="1"/>
        </p:nvSpPr>
        <p:spPr>
          <a:xfrm>
            <a:off x="959077" y="1444818"/>
            <a:ext cx="9061791" cy="596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973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13F8B-677E-46C7-B825-3C432FDCBDD7}" type="datetime1">
              <a:rPr lang="en-US" smtClean="0"/>
              <a:t>3/4/2020</a:t>
            </a:fld>
            <a:endParaRPr lang="en-US"/>
          </a:p>
        </p:txBody>
      </p:sp>
      <p:sp>
        <p:nvSpPr>
          <p:cNvPr id="3" name="Footer Placeholder 2"/>
          <p:cNvSpPr>
            <a:spLocks noGrp="1"/>
          </p:cNvSpPr>
          <p:nvPr>
            <p:ph type="ftr" sz="quarter" idx="11"/>
          </p:nvPr>
        </p:nvSpPr>
        <p:spPr/>
        <p:txBody>
          <a:bodyPr/>
          <a:lstStyle/>
          <a:p>
            <a:r>
              <a:rPr lang="en-US"/>
              <a:t>Department of Children, Youth and Their Families 1390 Market Street Suite 900  *  San Francisco, CA 94102  *  415-554-8990  *  www.dcyf.org</a:t>
            </a:r>
            <a:endParaRPr lang="en-US" dirty="0"/>
          </a:p>
        </p:txBody>
      </p:sp>
      <p:sp>
        <p:nvSpPr>
          <p:cNvPr id="4" name="Slide Number Placeholder 3"/>
          <p:cNvSpPr>
            <a:spLocks noGrp="1"/>
          </p:cNvSpPr>
          <p:nvPr>
            <p:ph type="sldNum" sz="quarter" idx="12"/>
          </p:nvPr>
        </p:nvSpPr>
        <p:spPr/>
        <p:txBody>
          <a:bodyPr/>
          <a:lstStyle/>
          <a:p>
            <a:fld id="{33624C88-CB7A-4252-A5DF-1B824FBF56E3}" type="slidenum">
              <a:rPr lang="en-US" smtClean="0"/>
              <a:t>‹#›</a:t>
            </a:fld>
            <a:endParaRPr lang="en-US"/>
          </a:p>
        </p:txBody>
      </p:sp>
      <p:sp>
        <p:nvSpPr>
          <p:cNvPr id="5" name="Footer Placeholder 4"/>
          <p:cNvSpPr txBox="1">
            <a:spLocks/>
          </p:cNvSpPr>
          <p:nvPr userDrawn="1"/>
        </p:nvSpPr>
        <p:spPr>
          <a:xfrm>
            <a:off x="3148149" y="6516551"/>
            <a:ext cx="620050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Gill Sans MT" panose="020B0502020104020203" pitchFamily="34" charset="0"/>
              </a:rPr>
              <a:t>Department of Children, Youth and Their Families</a:t>
            </a:r>
          </a:p>
          <a:p>
            <a:r>
              <a:rPr lang="en-US">
                <a:latin typeface="Gill Sans MT" panose="020B0502020104020203" pitchFamily="34" charset="0"/>
              </a:rPr>
              <a:t>1390 Market Street Suite 900  *  San Francisco, CA 94102  *  415-554-8990  *  www.dcyf.org</a:t>
            </a:r>
          </a:p>
          <a:p>
            <a:endParaRPr lang="en-US" dirty="0"/>
          </a:p>
        </p:txBody>
      </p:sp>
      <p:pic>
        <p:nvPicPr>
          <p:cNvPr id="6" name="Picture 1" descr="DCYF 38_01-01_RGB_s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65377" y="425385"/>
            <a:ext cx="1243914" cy="12050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959077" y="1504497"/>
            <a:ext cx="9061791" cy="84147"/>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Rectangle 7"/>
          <p:cNvSpPr/>
          <p:nvPr userDrawn="1"/>
        </p:nvSpPr>
        <p:spPr>
          <a:xfrm>
            <a:off x="959077" y="1444818"/>
            <a:ext cx="9061791" cy="596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001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64698"/>
            <a:ext cx="3932237" cy="1044575"/>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782827"/>
            <a:ext cx="6172200" cy="40782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17074"/>
            <a:ext cx="3932237" cy="31519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3A9EA5-E0D1-4E89-B63B-B862427F8E11}" type="datetime1">
              <a:rPr lang="en-US" smtClean="0"/>
              <a:t>3/4/2020</a:t>
            </a:fld>
            <a:endParaRPr lang="en-US"/>
          </a:p>
        </p:txBody>
      </p:sp>
      <p:sp>
        <p:nvSpPr>
          <p:cNvPr id="6" name="Footer Placeholder 5"/>
          <p:cNvSpPr>
            <a:spLocks noGrp="1"/>
          </p:cNvSpPr>
          <p:nvPr>
            <p:ph type="ftr" sz="quarter" idx="11"/>
          </p:nvPr>
        </p:nvSpPr>
        <p:spPr/>
        <p:txBody>
          <a:bodyPr/>
          <a:lstStyle/>
          <a:p>
            <a:r>
              <a:rPr lang="en-US"/>
              <a:t>Department of Children, Youth and Their Families 1390 Market Street Suite 900  *  San Francisco, CA 94102  *  415-554-8990  *  www.dcyf.org</a:t>
            </a:r>
            <a:endParaRPr lang="en-US" dirty="0"/>
          </a:p>
        </p:txBody>
      </p:sp>
      <p:sp>
        <p:nvSpPr>
          <p:cNvPr id="7" name="Slide Number Placeholder 6"/>
          <p:cNvSpPr>
            <a:spLocks noGrp="1"/>
          </p:cNvSpPr>
          <p:nvPr>
            <p:ph type="sldNum" sz="quarter" idx="12"/>
          </p:nvPr>
        </p:nvSpPr>
        <p:spPr/>
        <p:txBody>
          <a:bodyPr/>
          <a:lstStyle/>
          <a:p>
            <a:fld id="{33624C88-CB7A-4252-A5DF-1B824FBF56E3}" type="slidenum">
              <a:rPr lang="en-US" smtClean="0"/>
              <a:t>‹#›</a:t>
            </a:fld>
            <a:endParaRPr lang="en-US"/>
          </a:p>
        </p:txBody>
      </p:sp>
      <p:sp>
        <p:nvSpPr>
          <p:cNvPr id="8" name="Footer Placeholder 4"/>
          <p:cNvSpPr txBox="1">
            <a:spLocks/>
          </p:cNvSpPr>
          <p:nvPr userDrawn="1"/>
        </p:nvSpPr>
        <p:spPr>
          <a:xfrm>
            <a:off x="3148149" y="6516551"/>
            <a:ext cx="620050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Gill Sans MT" panose="020B0502020104020203" pitchFamily="34" charset="0"/>
              </a:rPr>
              <a:t>Department of Children, Youth and Their Families</a:t>
            </a:r>
          </a:p>
          <a:p>
            <a:r>
              <a:rPr lang="en-US">
                <a:latin typeface="Gill Sans MT" panose="020B0502020104020203" pitchFamily="34" charset="0"/>
              </a:rPr>
              <a:t>1390 Market Street Suite 900  *  San Francisco, CA 94102  *  415-554-8990  *  www.dcyf.org</a:t>
            </a:r>
          </a:p>
          <a:p>
            <a:endParaRPr lang="en-US" dirty="0"/>
          </a:p>
        </p:txBody>
      </p:sp>
      <p:pic>
        <p:nvPicPr>
          <p:cNvPr id="9" name="Picture 1" descr="DCYF 38_01-01_RGB_s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65377" y="425385"/>
            <a:ext cx="1243914" cy="12050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59077" y="1504497"/>
            <a:ext cx="9061791" cy="84147"/>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1" name="Rectangle 10"/>
          <p:cNvSpPr/>
          <p:nvPr userDrawn="1"/>
        </p:nvSpPr>
        <p:spPr>
          <a:xfrm>
            <a:off x="959077" y="1444818"/>
            <a:ext cx="9061791" cy="596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339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64698"/>
            <a:ext cx="3932237" cy="954406"/>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790628"/>
            <a:ext cx="6172200" cy="40704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586446"/>
            <a:ext cx="3932237" cy="32825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5F2414D-A774-48BD-B010-2BD8915F9051}" type="datetime1">
              <a:rPr lang="en-US" smtClean="0"/>
              <a:t>3/4/2020</a:t>
            </a:fld>
            <a:endParaRPr lang="en-US"/>
          </a:p>
        </p:txBody>
      </p:sp>
      <p:sp>
        <p:nvSpPr>
          <p:cNvPr id="6" name="Footer Placeholder 5"/>
          <p:cNvSpPr>
            <a:spLocks noGrp="1"/>
          </p:cNvSpPr>
          <p:nvPr>
            <p:ph type="ftr" sz="quarter" idx="11"/>
          </p:nvPr>
        </p:nvSpPr>
        <p:spPr/>
        <p:txBody>
          <a:bodyPr/>
          <a:lstStyle/>
          <a:p>
            <a:r>
              <a:rPr lang="en-US"/>
              <a:t>Department of Children, Youth and Their Families 1390 Market Street Suite 900  *  San Francisco, CA 94102  *  415-554-8990  *  www.dcyf.org</a:t>
            </a:r>
            <a:endParaRPr lang="en-US" dirty="0"/>
          </a:p>
        </p:txBody>
      </p:sp>
      <p:sp>
        <p:nvSpPr>
          <p:cNvPr id="7" name="Slide Number Placeholder 6"/>
          <p:cNvSpPr>
            <a:spLocks noGrp="1"/>
          </p:cNvSpPr>
          <p:nvPr>
            <p:ph type="sldNum" sz="quarter" idx="12"/>
          </p:nvPr>
        </p:nvSpPr>
        <p:spPr/>
        <p:txBody>
          <a:bodyPr/>
          <a:lstStyle/>
          <a:p>
            <a:fld id="{33624C88-CB7A-4252-A5DF-1B824FBF56E3}" type="slidenum">
              <a:rPr lang="en-US" smtClean="0"/>
              <a:t>‹#›</a:t>
            </a:fld>
            <a:endParaRPr lang="en-US"/>
          </a:p>
        </p:txBody>
      </p:sp>
      <p:sp>
        <p:nvSpPr>
          <p:cNvPr id="8" name="Footer Placeholder 4"/>
          <p:cNvSpPr txBox="1">
            <a:spLocks/>
          </p:cNvSpPr>
          <p:nvPr userDrawn="1"/>
        </p:nvSpPr>
        <p:spPr>
          <a:xfrm>
            <a:off x="3148149" y="6516551"/>
            <a:ext cx="620050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Gill Sans MT" panose="020B0502020104020203" pitchFamily="34" charset="0"/>
              </a:rPr>
              <a:t>Department of Children, Youth and Their Families</a:t>
            </a:r>
          </a:p>
          <a:p>
            <a:r>
              <a:rPr lang="en-US">
                <a:latin typeface="Gill Sans MT" panose="020B0502020104020203" pitchFamily="34" charset="0"/>
              </a:rPr>
              <a:t>1390 Market Street Suite 900  *  San Francisco, CA 94102  *  415-554-8990  *  www.dcyf.org</a:t>
            </a:r>
          </a:p>
          <a:p>
            <a:endParaRPr lang="en-US" dirty="0"/>
          </a:p>
        </p:txBody>
      </p:sp>
      <p:pic>
        <p:nvPicPr>
          <p:cNvPr id="9" name="Picture 1" descr="DCYF 38_01-01_RGB_s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65377" y="425385"/>
            <a:ext cx="1243914" cy="12050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59077" y="1504497"/>
            <a:ext cx="9061791" cy="84147"/>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1" name="Rectangle 10"/>
          <p:cNvSpPr/>
          <p:nvPr userDrawn="1"/>
        </p:nvSpPr>
        <p:spPr>
          <a:xfrm>
            <a:off x="959077" y="1444818"/>
            <a:ext cx="9061791" cy="596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9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7AA15-AC83-430E-B964-A39DFA51315A}" type="datetime1">
              <a:rPr lang="en-US" smtClean="0"/>
              <a:t>3/4/2020</a:t>
            </a:fld>
            <a:endParaRPr lang="en-US"/>
          </a:p>
        </p:txBody>
      </p:sp>
      <p:sp>
        <p:nvSpPr>
          <p:cNvPr id="5" name="Footer Placeholder 4"/>
          <p:cNvSpPr>
            <a:spLocks noGrp="1"/>
          </p:cNvSpPr>
          <p:nvPr>
            <p:ph type="ftr" sz="quarter" idx="3"/>
          </p:nvPr>
        </p:nvSpPr>
        <p:spPr>
          <a:xfrm>
            <a:off x="2995749" y="6364151"/>
            <a:ext cx="620050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a:latin typeface="Gill Sans MT" panose="020B0502020104020203" pitchFamily="34" charset="0"/>
              </a:rPr>
              <a:t>Department of Children, Youth and Their Families 1390 Market Street Suite 900  *  San Francisco, CA 94102  *  415-554-8990  *  www.dcyf.org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24C88-CB7A-4252-A5DF-1B824FBF56E3}" type="slidenum">
              <a:rPr lang="en-US" smtClean="0"/>
              <a:t>‹#›</a:t>
            </a:fld>
            <a:endParaRPr lang="en-US"/>
          </a:p>
        </p:txBody>
      </p:sp>
    </p:spTree>
    <p:extLst>
      <p:ext uri="{BB962C8B-B14F-4D97-AF65-F5344CB8AC3E}">
        <p14:creationId xmlns:p14="http://schemas.microsoft.com/office/powerpoint/2010/main" val="2088447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orms.gle/zu7r1569MLgHqtPE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13.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35929"/>
            <a:ext cx="9144000" cy="2568188"/>
          </a:xfrm>
        </p:spPr>
        <p:txBody>
          <a:bodyPr>
            <a:normAutofit/>
          </a:bodyPr>
          <a:lstStyle/>
          <a:p>
            <a:r>
              <a:rPr lang="en-US" sz="3200" dirty="0">
                <a:latin typeface="Gill Sans MT" panose="020B0502020104020203" pitchFamily="34" charset="0"/>
              </a:rPr>
              <a:t/>
            </a:r>
            <a:br>
              <a:rPr lang="en-US" sz="3200" dirty="0">
                <a:latin typeface="Gill Sans MT" panose="020B0502020104020203" pitchFamily="34" charset="0"/>
              </a:rPr>
            </a:br>
            <a:r>
              <a:rPr lang="en-US" sz="3200" dirty="0"/>
              <a:t/>
            </a:r>
            <a:br>
              <a:rPr lang="en-US" sz="3200" dirty="0"/>
            </a:br>
            <a:r>
              <a:rPr lang="en-US" sz="3200" dirty="0"/>
              <a:t/>
            </a:r>
            <a:br>
              <a:rPr lang="en-US" sz="3200" dirty="0"/>
            </a:br>
            <a:r>
              <a:rPr lang="en-US" sz="3200" dirty="0"/>
              <a:t/>
            </a:r>
            <a:br>
              <a:rPr lang="en-US" sz="3200" dirty="0"/>
            </a:br>
            <a:r>
              <a:rPr lang="en-US" sz="3200" dirty="0">
                <a:latin typeface="Gill Sans MT" panose="020B0502020104020203" pitchFamily="34" charset="0"/>
              </a:rPr>
              <a:t>Department of Children, Youth and Their Families</a:t>
            </a:r>
          </a:p>
        </p:txBody>
      </p:sp>
      <p:pic>
        <p:nvPicPr>
          <p:cNvPr id="2050" name="Picture 1" descr="DCYF 38_01-01_RGB_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776259"/>
            <a:ext cx="1243914" cy="120504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 descr="city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657" y="776259"/>
            <a:ext cx="1143764" cy="114376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524000" y="2149676"/>
            <a:ext cx="1733550" cy="390525"/>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333333"/>
                </a:solidFill>
                <a:effectLst/>
                <a:latin typeface="Gill Sans MT" panose="020B0502020104020203" pitchFamily="34" charset="0"/>
                <a:ea typeface="Times New Roman" panose="02020603050405020304" pitchFamily="18" charset="0"/>
              </a:rPr>
              <a:t>Maria Su, </a:t>
            </a:r>
            <a:r>
              <a:rPr kumimoji="0" lang="en-US" altLang="en-US" sz="1100" b="1" i="0" u="none" strike="noStrike" cap="none" normalizeH="0" baseline="0" dirty="0" err="1">
                <a:ln>
                  <a:noFill/>
                </a:ln>
                <a:solidFill>
                  <a:srgbClr val="333333"/>
                </a:solidFill>
                <a:effectLst/>
                <a:latin typeface="Gill Sans MT" panose="020B0502020104020203" pitchFamily="34" charset="0"/>
                <a:ea typeface="Times New Roman" panose="02020603050405020304" pitchFamily="18" charset="0"/>
              </a:rPr>
              <a:t>Psy.D</a:t>
            </a:r>
            <a:r>
              <a:rPr kumimoji="0" lang="en-US" altLang="en-US" sz="1100" b="1" i="0" u="none" strike="noStrike" cap="none" normalizeH="0" baseline="0" dirty="0">
                <a:ln>
                  <a:noFill/>
                </a:ln>
                <a:solidFill>
                  <a:srgbClr val="333333"/>
                </a:solidFill>
                <a:effectLst/>
                <a:latin typeface="Gill Sans MT" panose="020B0502020104020203" pitchFamily="34" charset="0"/>
                <a:ea typeface="Times New Roman" panose="02020603050405020304" pitchFamily="18"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EXECUTIVE DIRECTOR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4"/>
          <p:cNvSpPr txBox="1">
            <a:spLocks noChangeArrowheads="1"/>
          </p:cNvSpPr>
          <p:nvPr/>
        </p:nvSpPr>
        <p:spPr bwMode="auto">
          <a:xfrm>
            <a:off x="8928271" y="2070706"/>
            <a:ext cx="1581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333333"/>
                </a:solidFill>
                <a:effectLst/>
                <a:latin typeface="Gill Sans MT" panose="020B0502020104020203" pitchFamily="34" charset="0"/>
                <a:ea typeface="Times New Roman" panose="02020603050405020304" pitchFamily="18" charset="0"/>
              </a:rPr>
              <a:t>London Breed</a:t>
            </a:r>
            <a:endParaRPr kumimoji="0" lang="en-US" altLang="en-US" sz="8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MAYOR</a:t>
            </a:r>
            <a:endParaRPr kumimoji="0" lang="en-US" altLang="en-US" sz="1100" i="0" u="none" strike="noStrike" cap="none" normalizeH="0" baseline="0" dirty="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0" y="1343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9" name="Rectangle 8"/>
          <p:cNvSpPr>
            <a:spLocks noChangeArrowheads="1"/>
          </p:cNvSpPr>
          <p:nvPr/>
        </p:nvSpPr>
        <p:spPr bwMode="auto">
          <a:xfrm>
            <a:off x="0" y="2162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p>
        </p:txBody>
      </p:sp>
      <p:sp>
        <p:nvSpPr>
          <p:cNvPr id="10" name="Subtitle 9"/>
          <p:cNvSpPr>
            <a:spLocks noGrp="1" noChangeArrowheads="1"/>
          </p:cNvSpPr>
          <p:nvPr>
            <p:ph type="subTitle" idx="1"/>
          </p:nvPr>
        </p:nvSpPr>
        <p:spPr bwMode="auto">
          <a:xfrm>
            <a:off x="1524000" y="4887590"/>
            <a:ext cx="898542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743200" algn="ctr"/>
                <a:tab pos="5486400" algn="r"/>
              </a:tabLst>
            </a:pPr>
            <a:r>
              <a:rPr lang="en-US" altLang="en-US" b="1" dirty="0">
                <a:latin typeface="Gill Sans MT" panose="020B0502020104020203" pitchFamily="34" charset="0"/>
                <a:ea typeface="Times New Roman" panose="02020603050405020304" pitchFamily="18" charset="0"/>
              </a:rPr>
              <a:t>Sugary Drinks Distributor Tax Update</a:t>
            </a:r>
            <a:endParaRPr kumimoji="0" lang="en-US" altLang="en-US" b="1" i="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743200" algn="ctr"/>
                <a:tab pos="5486400" algn="r"/>
              </a:tabLst>
            </a:pPr>
            <a:r>
              <a:rPr lang="en-US" altLang="en-US" b="1" dirty="0">
                <a:latin typeface="Gill Sans MT" panose="020B0502020104020203" pitchFamily="34" charset="0"/>
              </a:rPr>
              <a:t>March 4, 2020</a:t>
            </a:r>
          </a:p>
          <a:p>
            <a:pPr>
              <a:lnSpc>
                <a:spcPct val="100000"/>
              </a:lnSpc>
            </a:pPr>
            <a:r>
              <a:rPr lang="en-US" altLang="en-US" b="1" dirty="0">
                <a:latin typeface="Gill Sans MT"/>
              </a:rPr>
              <a:t>Presentation by:</a:t>
            </a:r>
            <a:r>
              <a:rPr lang="en-US" altLang="en-US" b="1">
                <a:latin typeface="Gill Sans MT"/>
              </a:rPr>
              <a:t> Michelle Kim, SDDTAC Seat 13</a:t>
            </a:r>
            <a:endParaRPr lang="en-US" altLang="en-US" b="1" dirty="0">
              <a:latin typeface="Gill Sans MT"/>
            </a:endParaRPr>
          </a:p>
        </p:txBody>
      </p:sp>
      <p:sp>
        <p:nvSpPr>
          <p:cNvPr id="12" name="Slide Number Placeholder 11"/>
          <p:cNvSpPr>
            <a:spLocks noGrp="1"/>
          </p:cNvSpPr>
          <p:nvPr>
            <p:ph type="sldNum" sz="quarter" idx="12"/>
          </p:nvPr>
        </p:nvSpPr>
        <p:spPr/>
        <p:txBody>
          <a:bodyPr/>
          <a:lstStyle/>
          <a:p>
            <a:fld id="{33624C88-CB7A-4252-A5DF-1B824FBF56E3}" type="slidenum">
              <a:rPr lang="en-US" smtClean="0"/>
              <a:t>1</a:t>
            </a:fld>
            <a:endParaRPr lang="en-US"/>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928462" y="3220970"/>
            <a:ext cx="1700709" cy="1099824"/>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832682" y="3220970"/>
            <a:ext cx="1700709" cy="1099824"/>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5308682" y="3220970"/>
            <a:ext cx="1524000" cy="1099824"/>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171" y="3220970"/>
            <a:ext cx="1745444" cy="1099824"/>
          </a:xfrm>
          <a:prstGeom prst="rect">
            <a:avLst/>
          </a:prstGeom>
        </p:spPr>
      </p:pic>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8533391" y="3220971"/>
            <a:ext cx="1976030" cy="1108400"/>
          </a:xfrm>
          <a:prstGeom prst="rect">
            <a:avLst/>
          </a:prstGeom>
        </p:spPr>
      </p:pic>
    </p:spTree>
    <p:extLst>
      <p:ext uri="{BB962C8B-B14F-4D97-AF65-F5344CB8AC3E}">
        <p14:creationId xmlns:p14="http://schemas.microsoft.com/office/powerpoint/2010/main" val="4270857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xmlns="" id="{1E167851-C9CB-43E9-AC0B-B1717F158D7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33624C88-CB7A-4252-A5DF-1B824FBF56E3}" type="slidenum">
              <a:rPr lang="en-US">
                <a:solidFill>
                  <a:srgbClr val="FFFFFF"/>
                </a:solidFill>
              </a:rPr>
              <a:pPr defTabSz="457200">
                <a:spcAft>
                  <a:spcPts val="600"/>
                </a:spcAft>
              </a:pPr>
              <a:t>10</a:t>
            </a:fld>
            <a:endParaRPr lang="en-US">
              <a:solidFill>
                <a:srgbClr val="FFFFFF"/>
              </a:solidFill>
            </a:endParaRPr>
          </a:p>
        </p:txBody>
      </p:sp>
      <p:sp>
        <p:nvSpPr>
          <p:cNvPr id="17" name="Title 16">
            <a:extLst>
              <a:ext uri="{FF2B5EF4-FFF2-40B4-BE49-F238E27FC236}">
                <a16:creationId xmlns:a16="http://schemas.microsoft.com/office/drawing/2014/main" xmlns="" id="{13789FA4-72CF-47AA-AFFF-8F1F2853921F}"/>
              </a:ext>
            </a:extLst>
          </p:cNvPr>
          <p:cNvSpPr>
            <a:spLocks noGrp="1"/>
          </p:cNvSpPr>
          <p:nvPr>
            <p:ph type="title"/>
          </p:nvPr>
        </p:nvSpPr>
        <p:spPr/>
        <p:txBody>
          <a:bodyPr/>
          <a:lstStyle/>
          <a:p>
            <a:endParaRPr lang="en-US"/>
          </a:p>
        </p:txBody>
      </p:sp>
      <p:pic>
        <p:nvPicPr>
          <p:cNvPr id="18" name="Picture 18" descr="Screen Shot 2020-03-03 at 11.37.19 PM.png">
            <a:extLst>
              <a:ext uri="{FF2B5EF4-FFF2-40B4-BE49-F238E27FC236}">
                <a16:creationId xmlns:a16="http://schemas.microsoft.com/office/drawing/2014/main" xmlns="" id="{5F537912-83C7-4C33-9606-CCAB8745ECF2}"/>
              </a:ext>
            </a:extLst>
          </p:cNvPr>
          <p:cNvPicPr>
            <a:picLocks noChangeAspect="1"/>
          </p:cNvPicPr>
          <p:nvPr/>
        </p:nvPicPr>
        <p:blipFill>
          <a:blip r:embed="rId3"/>
          <a:stretch>
            <a:fillRect/>
          </a:stretch>
        </p:blipFill>
        <p:spPr>
          <a:xfrm>
            <a:off x="-149525" y="163699"/>
            <a:ext cx="11959086" cy="6731884"/>
          </a:xfrm>
          <a:prstGeom prst="rect">
            <a:avLst/>
          </a:prstGeom>
        </p:spPr>
      </p:pic>
      <p:sp>
        <p:nvSpPr>
          <p:cNvPr id="20" name="TextBox 19">
            <a:extLst>
              <a:ext uri="{FF2B5EF4-FFF2-40B4-BE49-F238E27FC236}">
                <a16:creationId xmlns:a16="http://schemas.microsoft.com/office/drawing/2014/main" xmlns="" id="{80C91AD4-0065-421F-8F3E-07303DFEE958}"/>
              </a:ext>
            </a:extLst>
          </p:cNvPr>
          <p:cNvSpPr txBox="1"/>
          <p:nvPr/>
        </p:nvSpPr>
        <p:spPr>
          <a:xfrm>
            <a:off x="396815" y="2323381"/>
            <a:ext cx="252754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Percent of </a:t>
            </a:r>
            <a:r>
              <a:rPr lang="en-US"/>
              <a:t>SDDT funds that were </a:t>
            </a:r>
          </a:p>
          <a:p>
            <a:r>
              <a:rPr lang="en-US" dirty="0"/>
              <a:t>allocated by Mayor and Board of Supervisors </a:t>
            </a:r>
            <a:r>
              <a:rPr lang="en-US"/>
              <a:t>in FY2019/2020</a:t>
            </a:r>
            <a:r>
              <a:rPr lang="en-US" dirty="0"/>
              <a:t> by funding type</a:t>
            </a:r>
            <a:endParaRPr lang="en-US"/>
          </a:p>
        </p:txBody>
      </p:sp>
    </p:spTree>
    <p:extLst>
      <p:ext uri="{BB962C8B-B14F-4D97-AF65-F5344CB8AC3E}">
        <p14:creationId xmlns:p14="http://schemas.microsoft.com/office/powerpoint/2010/main" val="4070818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8CC6D6-09E6-4E1F-83CA-3C1607DE43E9}"/>
              </a:ext>
            </a:extLst>
          </p:cNvPr>
          <p:cNvSpPr>
            <a:spLocks noGrp="1"/>
          </p:cNvSpPr>
          <p:nvPr>
            <p:ph type="title"/>
          </p:nvPr>
        </p:nvSpPr>
        <p:spPr/>
        <p:txBody>
          <a:bodyPr/>
          <a:lstStyle/>
          <a:p>
            <a:r>
              <a:rPr lang="en-US">
                <a:latin typeface="Gill Sans MT"/>
              </a:rPr>
              <a:t>Context around funding categories</a:t>
            </a:r>
            <a:endParaRPr lang="en-US"/>
          </a:p>
        </p:txBody>
      </p:sp>
      <p:sp>
        <p:nvSpPr>
          <p:cNvPr id="3" name="Content Placeholder 2">
            <a:extLst>
              <a:ext uri="{FF2B5EF4-FFF2-40B4-BE49-F238E27FC236}">
                <a16:creationId xmlns:a16="http://schemas.microsoft.com/office/drawing/2014/main" xmlns="" id="{4CBB0244-5240-4E46-86C4-403C12C3E9F9}"/>
              </a:ext>
            </a:extLst>
          </p:cNvPr>
          <p:cNvSpPr>
            <a:spLocks noGrp="1"/>
          </p:cNvSpPr>
          <p:nvPr>
            <p:ph idx="1"/>
          </p:nvPr>
        </p:nvSpPr>
        <p:spPr/>
        <p:txBody>
          <a:bodyPr vert="horz" lIns="91440" tIns="45720" rIns="91440" bIns="45720" rtlCol="0" anchor="t">
            <a:normAutofit/>
          </a:bodyPr>
          <a:lstStyle/>
          <a:p>
            <a:r>
              <a:rPr lang="en-US">
                <a:latin typeface="Gill Sans MT"/>
              </a:rPr>
              <a:t>As defined in the 2019 SDDTAC annual report (p. 29-30):</a:t>
            </a:r>
            <a:endParaRPr lang="en-US"/>
          </a:p>
          <a:p>
            <a:pPr lvl="1"/>
            <a:r>
              <a:rPr lang="en-US">
                <a:latin typeface="Gill Sans MT"/>
              </a:rPr>
              <a:t>Food security is the ability, at all times, to obtain and consume enough nutritious food to support an active, healthy life. </a:t>
            </a:r>
            <a:endParaRPr lang="en-US"/>
          </a:p>
          <a:p>
            <a:pPr lvl="2"/>
            <a:r>
              <a:rPr lang="en-US">
                <a:latin typeface="Gill Sans MT"/>
              </a:rPr>
              <a:t>For example, healthy food purchase supplement, congegrate and home delivered meals funded via healthy add-backs is under food security</a:t>
            </a:r>
            <a:endParaRPr lang="en-US" dirty="0">
              <a:latin typeface="Gill Sans MT"/>
            </a:endParaRPr>
          </a:p>
          <a:p>
            <a:pPr lvl="1"/>
            <a:r>
              <a:rPr lang="en-US">
                <a:latin typeface="Gill Sans MT"/>
              </a:rPr>
              <a:t>Food Access is the ability to obtain affordable, nutritious, and culturally appropriate foods safely and conveniently</a:t>
            </a:r>
            <a:endParaRPr lang="en-US" dirty="0">
              <a:latin typeface="Gill Sans MT"/>
            </a:endParaRPr>
          </a:p>
          <a:p>
            <a:pPr lvl="2"/>
            <a:r>
              <a:rPr lang="en-US">
                <a:latin typeface="Gill Sans MT"/>
              </a:rPr>
              <a:t>For example, healthy retail is under food access</a:t>
            </a:r>
            <a:endParaRPr lang="en-US"/>
          </a:p>
          <a:p>
            <a:endParaRPr lang="en-US" dirty="0"/>
          </a:p>
        </p:txBody>
      </p:sp>
      <p:sp>
        <p:nvSpPr>
          <p:cNvPr id="4" name="Slide Number Placeholder 3">
            <a:extLst>
              <a:ext uri="{FF2B5EF4-FFF2-40B4-BE49-F238E27FC236}">
                <a16:creationId xmlns:a16="http://schemas.microsoft.com/office/drawing/2014/main" xmlns="" id="{DDD06D8B-5428-4FD0-ADA8-0E1F3F669E22}"/>
              </a:ext>
            </a:extLst>
          </p:cNvPr>
          <p:cNvSpPr>
            <a:spLocks noGrp="1"/>
          </p:cNvSpPr>
          <p:nvPr>
            <p:ph type="sldNum" sz="quarter" idx="12"/>
          </p:nvPr>
        </p:nvSpPr>
        <p:spPr/>
        <p:txBody>
          <a:bodyPr/>
          <a:lstStyle/>
          <a:p>
            <a:fld id="{33624C88-CB7A-4252-A5DF-1B824FBF56E3}" type="slidenum">
              <a:rPr lang="en-US" smtClean="0"/>
              <a:t>11</a:t>
            </a:fld>
            <a:endParaRPr lang="en-US"/>
          </a:p>
        </p:txBody>
      </p:sp>
    </p:spTree>
    <p:extLst>
      <p:ext uri="{BB962C8B-B14F-4D97-AF65-F5344CB8AC3E}">
        <p14:creationId xmlns:p14="http://schemas.microsoft.com/office/powerpoint/2010/main" val="73218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8CC6D6-09E6-4E1F-83CA-3C1607DE43E9}"/>
              </a:ext>
            </a:extLst>
          </p:cNvPr>
          <p:cNvSpPr>
            <a:spLocks noGrp="1"/>
          </p:cNvSpPr>
          <p:nvPr>
            <p:ph type="title"/>
          </p:nvPr>
        </p:nvSpPr>
        <p:spPr>
          <a:xfrm>
            <a:off x="838200" y="365125"/>
            <a:ext cx="9207261" cy="1339940"/>
          </a:xfrm>
        </p:spPr>
        <p:txBody>
          <a:bodyPr/>
          <a:lstStyle/>
          <a:p>
            <a:r>
              <a:rPr lang="en-US">
                <a:latin typeface="Gill Sans MT"/>
              </a:rPr>
              <a:t>Highlights of Funding SDDTAC Rx Changes</a:t>
            </a:r>
            <a:endParaRPr lang="en-US" dirty="0"/>
          </a:p>
        </p:txBody>
      </p:sp>
      <p:sp>
        <p:nvSpPr>
          <p:cNvPr id="3" name="Content Placeholder 2">
            <a:extLst>
              <a:ext uri="{FF2B5EF4-FFF2-40B4-BE49-F238E27FC236}">
                <a16:creationId xmlns:a16="http://schemas.microsoft.com/office/drawing/2014/main" xmlns="" id="{4CBB0244-5240-4E46-86C4-403C12C3E9F9}"/>
              </a:ext>
            </a:extLst>
          </p:cNvPr>
          <p:cNvSpPr>
            <a:spLocks noGrp="1"/>
          </p:cNvSpPr>
          <p:nvPr>
            <p:ph idx="1"/>
          </p:nvPr>
        </p:nvSpPr>
        <p:spPr>
          <a:xfrm>
            <a:off x="838200" y="1710606"/>
            <a:ext cx="10515600" cy="4351338"/>
          </a:xfrm>
        </p:spPr>
        <p:txBody>
          <a:bodyPr vert="horz" lIns="91440" tIns="45720" rIns="91440" bIns="45720" rtlCol="0" anchor="t">
            <a:noAutofit/>
          </a:bodyPr>
          <a:lstStyle/>
          <a:p>
            <a:pPr>
              <a:lnSpc>
                <a:spcPct val="100000"/>
              </a:lnSpc>
            </a:pPr>
            <a:r>
              <a:rPr lang="en-US">
                <a:latin typeface="Gill Sans MT"/>
              </a:rPr>
              <a:t>Full details of SDDTAC Rx will be available in annual report</a:t>
            </a:r>
            <a:endParaRPr lang="en-US" u="sng"/>
          </a:p>
          <a:p>
            <a:pPr>
              <a:lnSpc>
                <a:spcPct val="100000"/>
              </a:lnSpc>
            </a:pPr>
            <a:r>
              <a:rPr lang="en-US" u="sng">
                <a:latin typeface="Gill Sans MT"/>
              </a:rPr>
              <a:t>Increase in current funding Rx categories for FY 20-21 and FY 21-22</a:t>
            </a:r>
            <a:endParaRPr lang="en-US" u="sng"/>
          </a:p>
          <a:p>
            <a:pPr lvl="1">
              <a:lnSpc>
                <a:spcPct val="100000"/>
              </a:lnSpc>
            </a:pPr>
            <a:r>
              <a:rPr lang="en-US">
                <a:latin typeface="Gill Sans MT"/>
              </a:rPr>
              <a:t>Healthy Food Purchasing Supplement: $1.2 MIL instead of $1 MIL ($200K increase)</a:t>
            </a:r>
          </a:p>
          <a:p>
            <a:pPr lvl="1">
              <a:lnSpc>
                <a:spcPct val="100000"/>
              </a:lnSpc>
            </a:pPr>
            <a:r>
              <a:rPr lang="en-US">
                <a:latin typeface="Gill Sans MT"/>
              </a:rPr>
              <a:t>New category: Breastfeeding: $175K</a:t>
            </a:r>
          </a:p>
          <a:p>
            <a:pPr>
              <a:lnSpc>
                <a:spcPct val="100000"/>
              </a:lnSpc>
            </a:pPr>
            <a:r>
              <a:rPr lang="en-US" u="sng">
                <a:latin typeface="Gill Sans MT"/>
              </a:rPr>
              <a:t>One-time funding Rx for FY20-21</a:t>
            </a:r>
          </a:p>
          <a:p>
            <a:pPr lvl="1">
              <a:lnSpc>
                <a:spcPct val="100000"/>
              </a:lnSpc>
            </a:pPr>
            <a:r>
              <a:rPr lang="en-US">
                <a:latin typeface="Gill Sans MT"/>
              </a:rPr>
              <a:t>One-time funding for TA/Capacity building for CBOs: $470K</a:t>
            </a:r>
          </a:p>
          <a:p>
            <a:pPr lvl="1">
              <a:lnSpc>
                <a:spcPct val="100000"/>
              </a:lnSpc>
            </a:pPr>
            <a:r>
              <a:rPr lang="en-US">
                <a:latin typeface="Gill Sans MT"/>
              </a:rPr>
              <a:t>SFUSD Kitchen/Food Infrastructure Upgrade: $330K</a:t>
            </a:r>
          </a:p>
          <a:p>
            <a:pPr lvl="1">
              <a:lnSpc>
                <a:spcPct val="100000"/>
              </a:lnSpc>
            </a:pPr>
            <a:r>
              <a:rPr lang="en-US">
                <a:latin typeface="Gill Sans MT"/>
              </a:rPr>
              <a:t>Support for Small Businesses: $250K</a:t>
            </a:r>
          </a:p>
          <a:p>
            <a:endParaRPr lang="en-US" dirty="0"/>
          </a:p>
        </p:txBody>
      </p:sp>
      <p:sp>
        <p:nvSpPr>
          <p:cNvPr id="4" name="Slide Number Placeholder 3">
            <a:extLst>
              <a:ext uri="{FF2B5EF4-FFF2-40B4-BE49-F238E27FC236}">
                <a16:creationId xmlns:a16="http://schemas.microsoft.com/office/drawing/2014/main" xmlns="" id="{DDD06D8B-5428-4FD0-ADA8-0E1F3F669E22}"/>
              </a:ext>
            </a:extLst>
          </p:cNvPr>
          <p:cNvSpPr>
            <a:spLocks noGrp="1"/>
          </p:cNvSpPr>
          <p:nvPr>
            <p:ph type="sldNum" sz="quarter" idx="12"/>
          </p:nvPr>
        </p:nvSpPr>
        <p:spPr/>
        <p:txBody>
          <a:bodyPr/>
          <a:lstStyle/>
          <a:p>
            <a:fld id="{33624C88-CB7A-4252-A5DF-1B824FBF56E3}" type="slidenum">
              <a:rPr lang="en-US" smtClean="0"/>
              <a:t>12</a:t>
            </a:fld>
            <a:endParaRPr lang="en-US"/>
          </a:p>
        </p:txBody>
      </p:sp>
    </p:spTree>
    <p:extLst>
      <p:ext uri="{BB962C8B-B14F-4D97-AF65-F5344CB8AC3E}">
        <p14:creationId xmlns:p14="http://schemas.microsoft.com/office/powerpoint/2010/main" val="2049159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BF3349-94F3-4403-903F-C3409F6F6A14}"/>
              </a:ext>
            </a:extLst>
          </p:cNvPr>
          <p:cNvSpPr>
            <a:spLocks noGrp="1"/>
          </p:cNvSpPr>
          <p:nvPr>
            <p:ph type="title"/>
          </p:nvPr>
        </p:nvSpPr>
        <p:spPr/>
        <p:txBody>
          <a:bodyPr/>
          <a:lstStyle/>
          <a:p>
            <a:r>
              <a:rPr lang="en-US"/>
              <a:t>Next Steps</a:t>
            </a:r>
            <a:endParaRPr lang="en-US" dirty="0"/>
          </a:p>
        </p:txBody>
      </p:sp>
      <p:sp>
        <p:nvSpPr>
          <p:cNvPr id="3" name="Content Placeholder 2">
            <a:extLst>
              <a:ext uri="{FF2B5EF4-FFF2-40B4-BE49-F238E27FC236}">
                <a16:creationId xmlns:a16="http://schemas.microsoft.com/office/drawing/2014/main" xmlns="" id="{49331B9B-4B67-4AA9-95EE-A100C1201D11}"/>
              </a:ext>
            </a:extLst>
          </p:cNvPr>
          <p:cNvSpPr>
            <a:spLocks noGrp="1"/>
          </p:cNvSpPr>
          <p:nvPr>
            <p:ph idx="1"/>
          </p:nvPr>
        </p:nvSpPr>
        <p:spPr/>
        <p:txBody>
          <a:bodyPr vert="horz" lIns="91440" tIns="45720" rIns="91440" bIns="45720" rtlCol="0" anchor="t">
            <a:normAutofit/>
          </a:bodyPr>
          <a:lstStyle/>
          <a:p>
            <a:r>
              <a:rPr lang="en-US">
                <a:latin typeface="Gill Sans MT"/>
              </a:rPr>
              <a:t>Questions regarding the San Francisco budget timeline and process? Attend the San Francisco City Budget Training sponsored by Budget Justice Coalition, B'MAGIC &amp; &amp; Mo'MAGIC on Wednesday, March 11, 2020 at 10am-1pm. </a:t>
            </a:r>
            <a:r>
              <a:rPr lang="en-US" dirty="0">
                <a:latin typeface="Gill Sans MT"/>
                <a:hlinkClick r:id="rId3"/>
              </a:rPr>
              <a:t>Must RSVP via this Link</a:t>
            </a:r>
            <a:endParaRPr lang="en-US" dirty="0">
              <a:latin typeface="Gill Sans MT"/>
            </a:endParaRPr>
          </a:p>
          <a:p>
            <a:pPr marL="0" indent="0">
              <a:buNone/>
            </a:pPr>
            <a:endParaRPr lang="en-US" dirty="0">
              <a:latin typeface="Gill Sans MT"/>
            </a:endParaRPr>
          </a:p>
          <a:p>
            <a:r>
              <a:rPr lang="en-US">
                <a:latin typeface="Gill Sans MT"/>
              </a:rPr>
              <a:t>SDDTAC Meeting – Wednesday, March 18, 2020 at 5pm @ 1390 Market St, Suite 900</a:t>
            </a:r>
            <a:endParaRPr lang="en-US"/>
          </a:p>
          <a:p>
            <a:pPr lvl="1"/>
            <a:r>
              <a:rPr lang="en-US">
                <a:latin typeface="Gill Sans MT"/>
              </a:rPr>
              <a:t>Finalize written sections of annual report</a:t>
            </a:r>
          </a:p>
        </p:txBody>
      </p:sp>
      <p:sp>
        <p:nvSpPr>
          <p:cNvPr id="4" name="Slide Number Placeholder 3">
            <a:extLst>
              <a:ext uri="{FF2B5EF4-FFF2-40B4-BE49-F238E27FC236}">
                <a16:creationId xmlns:a16="http://schemas.microsoft.com/office/drawing/2014/main" xmlns="" id="{1E167851-C9CB-43E9-AC0B-B1717F158D7C}"/>
              </a:ext>
            </a:extLst>
          </p:cNvPr>
          <p:cNvSpPr>
            <a:spLocks noGrp="1"/>
          </p:cNvSpPr>
          <p:nvPr>
            <p:ph type="sldNum" sz="quarter" idx="12"/>
          </p:nvPr>
        </p:nvSpPr>
        <p:spPr/>
        <p:txBody>
          <a:bodyPr/>
          <a:lstStyle/>
          <a:p>
            <a:fld id="{33624C88-CB7A-4252-A5DF-1B824FBF56E3}" type="slidenum">
              <a:rPr lang="en-US" smtClean="0"/>
              <a:t>13</a:t>
            </a:fld>
            <a:endParaRPr lang="en-US"/>
          </a:p>
        </p:txBody>
      </p:sp>
    </p:spTree>
    <p:extLst>
      <p:ext uri="{BB962C8B-B14F-4D97-AF65-F5344CB8AC3E}">
        <p14:creationId xmlns:p14="http://schemas.microsoft.com/office/powerpoint/2010/main" val="334705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797633"/>
            <a:ext cx="10515600" cy="4351338"/>
          </a:xfrm>
        </p:spPr>
        <p:txBody>
          <a:bodyPr>
            <a:normAutofit/>
          </a:bodyPr>
          <a:lstStyle/>
          <a:p>
            <a:pPr marL="0" indent="0" algn="ctr">
              <a:buNone/>
            </a:pPr>
            <a:endParaRPr lang="en-US" dirty="0"/>
          </a:p>
          <a:p>
            <a:pPr marL="0" indent="0" algn="ctr">
              <a:buNone/>
            </a:pPr>
            <a:r>
              <a:rPr lang="en-US" sz="7200" dirty="0"/>
              <a:t>Questions?</a:t>
            </a:r>
          </a:p>
        </p:txBody>
      </p:sp>
      <p:sp>
        <p:nvSpPr>
          <p:cNvPr id="4" name="Slide Number Placeholder 3"/>
          <p:cNvSpPr>
            <a:spLocks noGrp="1"/>
          </p:cNvSpPr>
          <p:nvPr>
            <p:ph type="sldNum" sz="quarter" idx="12"/>
          </p:nvPr>
        </p:nvSpPr>
        <p:spPr/>
        <p:txBody>
          <a:bodyPr/>
          <a:lstStyle/>
          <a:p>
            <a:fld id="{33624C88-CB7A-4252-A5DF-1B824FBF56E3}" type="slidenum">
              <a:rPr lang="en-US" smtClean="0"/>
              <a:t>14</a:t>
            </a:fld>
            <a:endParaRPr lang="en-US"/>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468788" y="3402321"/>
            <a:ext cx="2396466" cy="1502218"/>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708625" y="3394048"/>
            <a:ext cx="2363697" cy="151049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2322" y="3402321"/>
            <a:ext cx="2396466" cy="1502218"/>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61207" y="3402321"/>
            <a:ext cx="2213012" cy="1502218"/>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2574219" y="3394048"/>
            <a:ext cx="2141493" cy="1510491"/>
          </a:xfrm>
          <a:prstGeom prst="rect">
            <a:avLst/>
          </a:prstGeom>
        </p:spPr>
      </p:pic>
    </p:spTree>
    <p:extLst>
      <p:ext uri="{BB962C8B-B14F-4D97-AF65-F5344CB8AC3E}">
        <p14:creationId xmlns:p14="http://schemas.microsoft.com/office/powerpoint/2010/main" val="737738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vert="horz" lIns="91440" tIns="45720" rIns="91440" bIns="45720" rtlCol="0" anchor="t">
            <a:normAutofit/>
          </a:bodyPr>
          <a:lstStyle/>
          <a:p>
            <a:r>
              <a:rPr lang="en-US">
                <a:latin typeface="Gill Sans MT"/>
              </a:rPr>
              <a:t>Provide Context around SDDT and SDDTAC</a:t>
            </a:r>
          </a:p>
          <a:p>
            <a:r>
              <a:rPr lang="en-US">
                <a:latin typeface="Gill Sans MT"/>
              </a:rPr>
              <a:t>Overview of previous SDDT and current funding allocations</a:t>
            </a:r>
          </a:p>
          <a:p>
            <a:r>
              <a:rPr lang="en-US">
                <a:latin typeface="Gill Sans MT"/>
              </a:rPr>
              <a:t>Overview of SDDTAC’s current funding recommendations FY2020-2021 </a:t>
            </a:r>
            <a:r>
              <a:rPr lang="en-US" dirty="0">
                <a:latin typeface="Gill Sans MT"/>
              </a:rPr>
              <a:t>and FY 2021-22</a:t>
            </a:r>
          </a:p>
          <a:p>
            <a:endParaRPr lang="en-US" dirty="0"/>
          </a:p>
        </p:txBody>
      </p:sp>
      <p:sp>
        <p:nvSpPr>
          <p:cNvPr id="4" name="Slide Number Placeholder 3"/>
          <p:cNvSpPr>
            <a:spLocks noGrp="1"/>
          </p:cNvSpPr>
          <p:nvPr>
            <p:ph type="sldNum" sz="quarter" idx="12"/>
          </p:nvPr>
        </p:nvSpPr>
        <p:spPr/>
        <p:txBody>
          <a:bodyPr/>
          <a:lstStyle/>
          <a:p>
            <a:fld id="{33624C88-CB7A-4252-A5DF-1B824FBF56E3}" type="slidenum">
              <a:rPr lang="en-US" smtClean="0"/>
              <a:t>2</a:t>
            </a:fld>
            <a:endParaRPr lang="en-US"/>
          </a:p>
        </p:txBody>
      </p:sp>
    </p:spTree>
    <p:extLst>
      <p:ext uri="{BB962C8B-B14F-4D97-AF65-F5344CB8AC3E}">
        <p14:creationId xmlns:p14="http://schemas.microsoft.com/office/powerpoint/2010/main" val="2700152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Overview – SDDT &amp; SDDTAC</a:t>
            </a:r>
          </a:p>
        </p:txBody>
      </p:sp>
      <p:sp>
        <p:nvSpPr>
          <p:cNvPr id="4" name="Slide Number Placeholder 3"/>
          <p:cNvSpPr>
            <a:spLocks noGrp="1"/>
          </p:cNvSpPr>
          <p:nvPr>
            <p:ph type="sldNum" sz="quarter" idx="12"/>
          </p:nvPr>
        </p:nvSpPr>
        <p:spPr/>
        <p:txBody>
          <a:bodyPr/>
          <a:lstStyle/>
          <a:p>
            <a:fld id="{33624C88-CB7A-4252-A5DF-1B824FBF56E3}" type="slidenum">
              <a:rPr lang="en-US" smtClean="0"/>
              <a:t>3</a:t>
            </a:fld>
            <a:endParaRPr lang="en-US"/>
          </a:p>
        </p:txBody>
      </p:sp>
      <p:sp>
        <p:nvSpPr>
          <p:cNvPr id="3" name="Content Placeholder 2"/>
          <p:cNvSpPr>
            <a:spLocks noGrp="1"/>
          </p:cNvSpPr>
          <p:nvPr>
            <p:ph idx="1"/>
          </p:nvPr>
        </p:nvSpPr>
        <p:spPr/>
        <p:txBody>
          <a:bodyPr>
            <a:normAutofit/>
          </a:bodyPr>
          <a:lstStyle/>
          <a:p>
            <a:r>
              <a:rPr lang="en-US" dirty="0"/>
              <a:t>In November of 2016, the voters of San Francisco approved the passage of Proposition V. Proposition V established a 1 cent per ounce fee on the initial distribution of a bottled sugar-sweetened beverage, syrup, or powder, within the City and County of San Francisco. </a:t>
            </a:r>
          </a:p>
          <a:p>
            <a:r>
              <a:rPr lang="en-US" dirty="0"/>
              <a:t>The passage of Proposition V established two pieces of law: the Sugary Drinks Distributor Tax (SDDT) and the Sugary Drinks Distributor Tax Advisory Committee (SDDTAC)</a:t>
            </a:r>
          </a:p>
        </p:txBody>
      </p:sp>
    </p:spTree>
    <p:extLst>
      <p:ext uri="{BB962C8B-B14F-4D97-AF65-F5344CB8AC3E}">
        <p14:creationId xmlns:p14="http://schemas.microsoft.com/office/powerpoint/2010/main" val="1847554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Overview – SDDT &amp; SDDTAC</a:t>
            </a:r>
          </a:p>
        </p:txBody>
      </p:sp>
      <p:sp>
        <p:nvSpPr>
          <p:cNvPr id="4" name="Slide Number Placeholder 3"/>
          <p:cNvSpPr>
            <a:spLocks noGrp="1"/>
          </p:cNvSpPr>
          <p:nvPr>
            <p:ph type="sldNum" sz="quarter" idx="12"/>
          </p:nvPr>
        </p:nvSpPr>
        <p:spPr/>
        <p:txBody>
          <a:bodyPr/>
          <a:lstStyle/>
          <a:p>
            <a:fld id="{33624C88-CB7A-4252-A5DF-1B824FBF56E3}" type="slidenum">
              <a:rPr lang="en-US" smtClean="0"/>
              <a:t>4</a:t>
            </a:fld>
            <a:endParaRPr lang="en-US"/>
          </a:p>
        </p:txBody>
      </p:sp>
      <p:sp>
        <p:nvSpPr>
          <p:cNvPr id="3" name="Content Placeholder 2"/>
          <p:cNvSpPr>
            <a:spLocks noGrp="1"/>
          </p:cNvSpPr>
          <p:nvPr>
            <p:ph idx="1"/>
          </p:nvPr>
        </p:nvSpPr>
        <p:spPr/>
        <p:txBody>
          <a:bodyPr>
            <a:normAutofit/>
          </a:bodyPr>
          <a:lstStyle/>
          <a:p>
            <a:r>
              <a:rPr lang="en-US" dirty="0"/>
              <a:t>The Sugary Drinks Distributor Tax (SDDT) is a general excise tax on the privilege of conducting business within the City and County of San Francisco. It is not a sales tax or use tax or other excise tax on the sale, consumption, or use of sugar-sweetened beverages. The funds collected from this tax are to be deposited in the General Fund. </a:t>
            </a:r>
          </a:p>
        </p:txBody>
      </p:sp>
    </p:spTree>
    <p:extLst>
      <p:ext uri="{BB962C8B-B14F-4D97-AF65-F5344CB8AC3E}">
        <p14:creationId xmlns:p14="http://schemas.microsoft.com/office/powerpoint/2010/main" val="196242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Overview – SDDT &amp; SDDTAC</a:t>
            </a:r>
          </a:p>
        </p:txBody>
      </p:sp>
      <p:sp>
        <p:nvSpPr>
          <p:cNvPr id="4" name="Slide Number Placeholder 3"/>
          <p:cNvSpPr>
            <a:spLocks noGrp="1"/>
          </p:cNvSpPr>
          <p:nvPr>
            <p:ph type="sldNum" sz="quarter" idx="12"/>
          </p:nvPr>
        </p:nvSpPr>
        <p:spPr/>
        <p:txBody>
          <a:bodyPr/>
          <a:lstStyle/>
          <a:p>
            <a:fld id="{33624C88-CB7A-4252-A5DF-1B824FBF56E3}" type="slidenum">
              <a:rPr lang="en-US" smtClean="0"/>
              <a:t>5</a:t>
            </a:fld>
            <a:endParaRPr lang="en-US"/>
          </a:p>
        </p:txBody>
      </p:sp>
      <p:sp>
        <p:nvSpPr>
          <p:cNvPr id="3" name="Content Placeholder 2"/>
          <p:cNvSpPr>
            <a:spLocks noGrp="1"/>
          </p:cNvSpPr>
          <p:nvPr>
            <p:ph idx="1"/>
          </p:nvPr>
        </p:nvSpPr>
        <p:spPr/>
        <p:txBody>
          <a:bodyPr>
            <a:normAutofit/>
          </a:bodyPr>
          <a:lstStyle/>
          <a:p>
            <a:r>
              <a:rPr lang="en-US" dirty="0"/>
              <a:t>Sugary Drinks Tax Advisory Committee (SDDTAC) - The powers and duties of the Committee are to make recommendations to the Mayor and the Board of Supervisors on the effectiveness of the Sugary Drinks Distributor Tax and to submit a report that evaluates the impact of the Sugary Drinks Distributor Tax on beverage prices, consumer purchasing behavior, and public health. The Committee is to also provide recommendations regarding the potential establishment and/or funding of programs to reduce the consumption of sugar-sweetened beverages in San Francisco. </a:t>
            </a:r>
          </a:p>
          <a:p>
            <a:pPr lvl="1"/>
            <a:endParaRPr lang="en-US" dirty="0"/>
          </a:p>
        </p:txBody>
      </p:sp>
    </p:spTree>
    <p:extLst>
      <p:ext uri="{BB962C8B-B14F-4D97-AF65-F5344CB8AC3E}">
        <p14:creationId xmlns:p14="http://schemas.microsoft.com/office/powerpoint/2010/main" val="1812432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SDDTAC members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01899866"/>
              </p:ext>
            </p:extLst>
          </p:nvPr>
        </p:nvGraphicFramePr>
        <p:xfrm>
          <a:off x="838200" y="1846269"/>
          <a:ext cx="6285117" cy="4512748"/>
        </p:xfrm>
        <a:graphic>
          <a:graphicData uri="http://schemas.openxmlformats.org/drawingml/2006/table">
            <a:tbl>
              <a:tblPr/>
              <a:tblGrid>
                <a:gridCol w="658441">
                  <a:extLst>
                    <a:ext uri="{9D8B030D-6E8A-4147-A177-3AD203B41FA5}">
                      <a16:colId xmlns:a16="http://schemas.microsoft.com/office/drawing/2014/main" xmlns="" val="3636749392"/>
                    </a:ext>
                  </a:extLst>
                </a:gridCol>
                <a:gridCol w="1568286">
                  <a:extLst>
                    <a:ext uri="{9D8B030D-6E8A-4147-A177-3AD203B41FA5}">
                      <a16:colId xmlns:a16="http://schemas.microsoft.com/office/drawing/2014/main" xmlns="" val="1556602120"/>
                    </a:ext>
                  </a:extLst>
                </a:gridCol>
                <a:gridCol w="4058390">
                  <a:extLst>
                    <a:ext uri="{9D8B030D-6E8A-4147-A177-3AD203B41FA5}">
                      <a16:colId xmlns:a16="http://schemas.microsoft.com/office/drawing/2014/main" xmlns="" val="1128026364"/>
                    </a:ext>
                  </a:extLst>
                </a:gridCol>
              </a:tblGrid>
              <a:tr h="277293">
                <a:tc>
                  <a:txBody>
                    <a:bodyPr/>
                    <a:lstStyle/>
                    <a:p>
                      <a:pPr algn="l">
                        <a:lnSpc>
                          <a:spcPts val="1050"/>
                        </a:lnSpc>
                      </a:pPr>
                      <a:r>
                        <a:rPr lang="en-US" sz="1300" u="none" strike="noStrike">
                          <a:solidFill>
                            <a:srgbClr val="333333"/>
                          </a:solidFill>
                          <a:effectLst/>
                          <a:latin typeface="Arial" panose="020B0604020202020204" pitchFamily="34" charset="0"/>
                        </a:rPr>
                        <a:t>Seat 1</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Vanessa Bohm</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Health Equity- Latino/Chicano/Indigena</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2334044871"/>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2</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John Maa</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Health Equity – Asian/Pacific Islander</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2746818218"/>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3</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Joi Jackson-Morgan</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Health Equity – Black/African American</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4104864474"/>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4</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Roberto Ariel Vargas</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Research/Medical Institutions</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1022478807"/>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5</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dirty="0">
                          <a:solidFill>
                            <a:srgbClr val="333333"/>
                          </a:solidFill>
                          <a:effectLst/>
                          <a:latin typeface="Arial" panose="020B0604020202020204" pitchFamily="34" charset="0"/>
                        </a:rPr>
                        <a:t>Jonathan Butler</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Research/Medical Institutions</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3199040298"/>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6</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Aaron Kunz</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Youth Seat</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383107593"/>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7</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Larry McClendon</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Office of Economic and Workforce Development</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1249271728"/>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8</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Saeeda Hafiz</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San Francisco Unified School District</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3324051918"/>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9</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Lauren Heumann</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San Francisco Unified School District</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879904427"/>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10</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Rita Nguyen</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Department of Public Health – Chronic Disease</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653126381"/>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11</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Irene Hilton</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Department of Public Health - Oral Health</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2407543567"/>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12</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Shelley Dyer</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Department of Public Health - Food Access/Security</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3666734562"/>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13</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Michelle Kim</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Department of Children Youth and Their Families</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3316393070"/>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14</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Linda Barnard</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Recreation and Parks Department</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2773985036"/>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15</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Janna N. Cordeiro</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SFUSD Parent Advisory Council</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1547961179"/>
                  </a:ext>
                </a:extLst>
              </a:tr>
              <a:tr h="277293">
                <a:tc>
                  <a:txBody>
                    <a:bodyPr/>
                    <a:lstStyle/>
                    <a:p>
                      <a:pPr algn="l">
                        <a:lnSpc>
                          <a:spcPts val="1050"/>
                        </a:lnSpc>
                      </a:pPr>
                      <a:r>
                        <a:rPr lang="en-US" sz="1300" u="none" strike="noStrike">
                          <a:solidFill>
                            <a:srgbClr val="333333"/>
                          </a:solidFill>
                          <a:effectLst/>
                          <a:latin typeface="Arial" panose="020B0604020202020204" pitchFamily="34" charset="0"/>
                        </a:rPr>
                        <a:t>Seat 16</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a:solidFill>
                            <a:srgbClr val="333333"/>
                          </a:solidFill>
                          <a:effectLst/>
                          <a:latin typeface="Arial" panose="020B0604020202020204" pitchFamily="34" charset="0"/>
                        </a:rPr>
                        <a:t>Derik Aoki</a:t>
                      </a:r>
                    </a:p>
                  </a:txBody>
                  <a:tcPr marL="35643" marR="35643" marT="35643" marB="35643" anchor="ctr">
                    <a:lnL>
                      <a:noFill/>
                    </a:lnL>
                    <a:lnR>
                      <a:noFill/>
                    </a:lnR>
                    <a:lnT>
                      <a:noFill/>
                    </a:lnT>
                    <a:lnB>
                      <a:noFill/>
                    </a:lnB>
                    <a:solidFill>
                      <a:srgbClr val="FFFFFF"/>
                    </a:solidFill>
                  </a:tcPr>
                </a:tc>
                <a:tc>
                  <a:txBody>
                    <a:bodyPr/>
                    <a:lstStyle/>
                    <a:p>
                      <a:pPr algn="l">
                        <a:lnSpc>
                          <a:spcPts val="1050"/>
                        </a:lnSpc>
                      </a:pPr>
                      <a:r>
                        <a:rPr lang="en-US" sz="1300" u="none" strike="noStrike" dirty="0">
                          <a:solidFill>
                            <a:srgbClr val="333333"/>
                          </a:solidFill>
                          <a:effectLst/>
                          <a:latin typeface="Arial" panose="020B0604020202020204" pitchFamily="34" charset="0"/>
                        </a:rPr>
                        <a:t>Children 0-5 Years Old</a:t>
                      </a:r>
                    </a:p>
                  </a:txBody>
                  <a:tcPr marL="35643" marR="35643" marT="35643" marB="35643" anchor="ctr">
                    <a:lnL>
                      <a:noFill/>
                    </a:lnL>
                    <a:lnR>
                      <a:noFill/>
                    </a:lnR>
                    <a:lnT>
                      <a:noFill/>
                    </a:lnT>
                    <a:lnB>
                      <a:noFill/>
                    </a:lnB>
                    <a:solidFill>
                      <a:srgbClr val="FFFFFF"/>
                    </a:solidFill>
                  </a:tcPr>
                </a:tc>
                <a:extLst>
                  <a:ext uri="{0D108BD9-81ED-4DB2-BD59-A6C34878D82A}">
                    <a16:rowId xmlns:a16="http://schemas.microsoft.com/office/drawing/2014/main" xmlns="" val="2503901338"/>
                  </a:ext>
                </a:extLst>
              </a:tr>
            </a:tbl>
          </a:graphicData>
        </a:graphic>
      </p:graphicFrame>
      <p:sp>
        <p:nvSpPr>
          <p:cNvPr id="4" name="Slide Number Placeholder 3"/>
          <p:cNvSpPr>
            <a:spLocks noGrp="1"/>
          </p:cNvSpPr>
          <p:nvPr>
            <p:ph type="sldNum" sz="quarter" idx="12"/>
          </p:nvPr>
        </p:nvSpPr>
        <p:spPr/>
        <p:txBody>
          <a:bodyPr/>
          <a:lstStyle/>
          <a:p>
            <a:fld id="{33624C88-CB7A-4252-A5DF-1B824FBF56E3}" type="slidenum">
              <a:rPr lang="en-US" smtClean="0"/>
              <a:t>6</a:t>
            </a:fld>
            <a:endParaRPr lang="en-US"/>
          </a:p>
        </p:txBody>
      </p:sp>
      <p:sp>
        <p:nvSpPr>
          <p:cNvPr id="7" name="TextBox 6"/>
          <p:cNvSpPr txBox="1"/>
          <p:nvPr/>
        </p:nvSpPr>
        <p:spPr>
          <a:xfrm>
            <a:off x="7481455" y="2219498"/>
            <a:ext cx="3308465" cy="1200329"/>
          </a:xfrm>
          <a:prstGeom prst="rect">
            <a:avLst/>
          </a:prstGeom>
          <a:noFill/>
        </p:spPr>
        <p:txBody>
          <a:bodyPr wrap="square" rtlCol="0">
            <a:spAutoFit/>
          </a:bodyPr>
          <a:lstStyle/>
          <a:p>
            <a:r>
              <a:rPr lang="en-US" dirty="0"/>
              <a:t>SDDTAC consist of 16 voting members, who are appointed by either the Board of Supervisors or certain City departments.</a:t>
            </a:r>
          </a:p>
        </p:txBody>
      </p:sp>
    </p:spTree>
    <p:extLst>
      <p:ext uri="{BB962C8B-B14F-4D97-AF65-F5344CB8AC3E}">
        <p14:creationId xmlns:p14="http://schemas.microsoft.com/office/powerpoint/2010/main" val="3075524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Gill Sans MT"/>
              </a:rPr>
              <a:t>Projected SDDT Revenue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3198" y="1847850"/>
            <a:ext cx="7797402" cy="4351337"/>
          </a:xfrm>
        </p:spPr>
      </p:pic>
      <p:sp>
        <p:nvSpPr>
          <p:cNvPr id="4" name="Slide Number Placeholder 3"/>
          <p:cNvSpPr>
            <a:spLocks noGrp="1"/>
          </p:cNvSpPr>
          <p:nvPr>
            <p:ph type="sldNum" sz="quarter" idx="12"/>
          </p:nvPr>
        </p:nvSpPr>
        <p:spPr/>
        <p:txBody>
          <a:bodyPr/>
          <a:lstStyle/>
          <a:p>
            <a:fld id="{33624C88-CB7A-4252-A5DF-1B824FBF56E3}" type="slidenum">
              <a:rPr lang="en-US" smtClean="0"/>
              <a:t>7</a:t>
            </a:fld>
            <a:endParaRPr lang="en-US" dirty="0"/>
          </a:p>
        </p:txBody>
      </p:sp>
      <p:sp>
        <p:nvSpPr>
          <p:cNvPr id="7" name="TextBox 6"/>
          <p:cNvSpPr txBox="1"/>
          <p:nvPr/>
        </p:nvSpPr>
        <p:spPr>
          <a:xfrm>
            <a:off x="8902931" y="2161309"/>
            <a:ext cx="2793076" cy="3139321"/>
          </a:xfrm>
          <a:prstGeom prst="rect">
            <a:avLst/>
          </a:prstGeom>
          <a:noFill/>
        </p:spPr>
        <p:txBody>
          <a:bodyPr wrap="square" rtlCol="0">
            <a:spAutoFit/>
          </a:bodyPr>
          <a:lstStyle/>
          <a:p>
            <a:pPr marL="285750" indent="-285750">
              <a:buFont typeface="Arial" panose="020B0604020202020204" pitchFamily="34" charset="0"/>
              <a:buChar char="•"/>
            </a:pPr>
            <a:r>
              <a:rPr lang="en-US" dirty="0"/>
              <a:t>City of San Francisco operates on a 2 year budget cycle, which is reviewed by Mayor and Board of Supervisors on an annual basis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FY20-21 and FY 21-22, SDDTAC had $11.2M and $10.3M available for recommendation</a:t>
            </a:r>
          </a:p>
        </p:txBody>
      </p:sp>
    </p:spTree>
    <p:extLst>
      <p:ext uri="{BB962C8B-B14F-4D97-AF65-F5344CB8AC3E}">
        <p14:creationId xmlns:p14="http://schemas.microsoft.com/office/powerpoint/2010/main" val="178642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Add-Backs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861" y="3724"/>
            <a:ext cx="11504180" cy="6625682"/>
          </a:xfrm>
        </p:spPr>
      </p:pic>
      <p:sp>
        <p:nvSpPr>
          <p:cNvPr id="4" name="Slide Number Placeholder 3"/>
          <p:cNvSpPr>
            <a:spLocks noGrp="1"/>
          </p:cNvSpPr>
          <p:nvPr>
            <p:ph type="sldNum" sz="quarter" idx="12"/>
          </p:nvPr>
        </p:nvSpPr>
        <p:spPr/>
        <p:txBody>
          <a:bodyPr/>
          <a:lstStyle/>
          <a:p>
            <a:fld id="{33624C88-CB7A-4252-A5DF-1B824FBF56E3}" type="slidenum">
              <a:rPr lang="en-US" smtClean="0"/>
              <a:t>8</a:t>
            </a:fld>
            <a:endParaRPr lang="en-US"/>
          </a:p>
        </p:txBody>
      </p:sp>
    </p:spTree>
    <p:extLst>
      <p:ext uri="{BB962C8B-B14F-4D97-AF65-F5344CB8AC3E}">
        <p14:creationId xmlns:p14="http://schemas.microsoft.com/office/powerpoint/2010/main" val="3165504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624C88-CB7A-4252-A5DF-1B824FBF56E3}" type="slidenum">
              <a:rPr lang="en-US" smtClean="0"/>
              <a:t>9</a:t>
            </a:fld>
            <a:endParaRPr lang="en-US"/>
          </a:p>
        </p:txBody>
      </p:sp>
      <p:sp>
        <p:nvSpPr>
          <p:cNvPr id="9" name="TextBox 8">
            <a:extLst>
              <a:ext uri="{FF2B5EF4-FFF2-40B4-BE49-F238E27FC236}">
                <a16:creationId xmlns:a16="http://schemas.microsoft.com/office/drawing/2014/main" xmlns="" id="{229FD4DF-C4BB-4C1D-BE67-67CB31F3013D}"/>
              </a:ext>
            </a:extLst>
          </p:cNvPr>
          <p:cNvSpPr txBox="1"/>
          <p:nvPr/>
        </p:nvSpPr>
        <p:spPr>
          <a:xfrm>
            <a:off x="368060" y="2510287"/>
            <a:ext cx="189493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SDDT funds that </a:t>
            </a:r>
            <a:r>
              <a:rPr lang="en-US" dirty="0">
                <a:cs typeface="Calibri"/>
              </a:rPr>
              <a:t>were allocated by Mayor and Board of Supervisors </a:t>
            </a:r>
            <a:r>
              <a:rPr lang="en-US">
                <a:cs typeface="Calibri"/>
              </a:rPr>
              <a:t>over the past fiscal years. </a:t>
            </a:r>
            <a:endParaRPr lang="en-US" dirty="0">
              <a:cs typeface="Calibri"/>
            </a:endParaRPr>
          </a:p>
        </p:txBody>
      </p:sp>
      <p:sp>
        <p:nvSpPr>
          <p:cNvPr id="8" name="Title 7">
            <a:extLst>
              <a:ext uri="{FF2B5EF4-FFF2-40B4-BE49-F238E27FC236}">
                <a16:creationId xmlns:a16="http://schemas.microsoft.com/office/drawing/2014/main" xmlns="" id="{9AF02744-ABCB-46D7-AEF4-CB0745D746AF}"/>
              </a:ext>
            </a:extLst>
          </p:cNvPr>
          <p:cNvSpPr>
            <a:spLocks noGrp="1"/>
          </p:cNvSpPr>
          <p:nvPr>
            <p:ph type="title"/>
          </p:nvPr>
        </p:nvSpPr>
        <p:spPr>
          <a:solidFill>
            <a:schemeClr val="bg1"/>
          </a:solidFill>
        </p:spPr>
        <p:txBody>
          <a:bodyPr/>
          <a:lstStyle/>
          <a:p>
            <a:endParaRPr lang="en-US"/>
          </a:p>
        </p:txBody>
      </p:sp>
      <p:pic>
        <p:nvPicPr>
          <p:cNvPr id="5" name="Picture 5" descr="Screen Shot 2020-03-03 at 11.10.48 PM.png">
            <a:extLst>
              <a:ext uri="{FF2B5EF4-FFF2-40B4-BE49-F238E27FC236}">
                <a16:creationId xmlns:a16="http://schemas.microsoft.com/office/drawing/2014/main" xmlns="" id="{E1000885-2F8C-4D51-BA2E-00E35A545A55}"/>
              </a:ext>
            </a:extLst>
          </p:cNvPr>
          <p:cNvPicPr>
            <a:picLocks noGrp="1" noChangeAspect="1"/>
          </p:cNvPicPr>
          <p:nvPr>
            <p:ph idx="1"/>
          </p:nvPr>
        </p:nvPicPr>
        <p:blipFill>
          <a:blip r:embed="rId3"/>
          <a:stretch>
            <a:fillRect/>
          </a:stretch>
        </p:blipFill>
        <p:spPr>
          <a:xfrm>
            <a:off x="2084586" y="42833"/>
            <a:ext cx="10107545" cy="6953639"/>
          </a:xfrm>
        </p:spPr>
      </p:pic>
    </p:spTree>
    <p:extLst>
      <p:ext uri="{BB962C8B-B14F-4D97-AF65-F5344CB8AC3E}">
        <p14:creationId xmlns:p14="http://schemas.microsoft.com/office/powerpoint/2010/main" val="326719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1917</TotalTime>
  <Words>937</Words>
  <Application>Microsoft Office PowerPoint</Application>
  <PresentationFormat>Widescreen</PresentationFormat>
  <Paragraphs>130</Paragraphs>
  <Slides>14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Gill Sans MT</vt:lpstr>
      <vt:lpstr>Times New Roman</vt:lpstr>
      <vt:lpstr>Office Theme</vt:lpstr>
      <vt:lpstr>    Department of Children, Youth and Their Families</vt:lpstr>
      <vt:lpstr>Agenda</vt:lpstr>
      <vt:lpstr>General Overview – SDDT &amp; SDDTAC</vt:lpstr>
      <vt:lpstr>General Overview – SDDT &amp; SDDTAC</vt:lpstr>
      <vt:lpstr>General Overview – SDDT &amp; SDDTAC</vt:lpstr>
      <vt:lpstr>Current SDDTAC members</vt:lpstr>
      <vt:lpstr>Projected SDDT Revenue</vt:lpstr>
      <vt:lpstr>Healthy Add-Backs</vt:lpstr>
      <vt:lpstr>PowerPoint Presentation</vt:lpstr>
      <vt:lpstr>PowerPoint Presentation</vt:lpstr>
      <vt:lpstr>Context around funding categories</vt:lpstr>
      <vt:lpstr>Highlights of Funding SDDTAC Rx Changes</vt:lpstr>
      <vt:lpstr>Next Steps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Caygill-Wallach</dc:creator>
  <cp:lastModifiedBy>PAULA  JONES</cp:lastModifiedBy>
  <cp:revision>480</cp:revision>
  <cp:lastPrinted>2020-03-04T16:46:18Z</cp:lastPrinted>
  <dcterms:created xsi:type="dcterms:W3CDTF">2016-02-09T18:02:22Z</dcterms:created>
  <dcterms:modified xsi:type="dcterms:W3CDTF">2020-03-04T17:02:06Z</dcterms:modified>
</cp:coreProperties>
</file>